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68"/>
    <p:restoredTop sz="64427" autoAdjust="0"/>
  </p:normalViewPr>
  <p:slideViewPr>
    <p:cSldViewPr snapToGrid="0" snapToObjects="1">
      <p:cViewPr varScale="1">
        <p:scale>
          <a:sx n="70" d="100"/>
          <a:sy n="70" d="100"/>
        </p:scale>
        <p:origin x="1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0DA6C-E381-BD48-9E2B-4DD0B5CDAE7E}" type="datetimeFigureOut">
              <a:rPr lang="en-US" smtClean="0"/>
              <a:t>4/23/20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B6B55-2904-8649-9CC0-B0D0BD8881E7}" type="slidenum">
              <a:rPr lang="en-US" smtClean="0"/>
              <a:t>‹#›</a:t>
            </a:fld>
            <a:endParaRPr lang="en-US"/>
          </a:p>
        </p:txBody>
      </p:sp>
    </p:spTree>
    <p:extLst>
      <p:ext uri="{BB962C8B-B14F-4D97-AF65-F5344CB8AC3E}">
        <p14:creationId xmlns:p14="http://schemas.microsoft.com/office/powerpoint/2010/main" val="2710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PowerPoint file contains instructional aids for teachers who have purchased the Into Math program and who are implementing the Spark Your Learning task in the classroom. It is intended to be projected to students and used in conjunction with the Student Edition and manipulatives as needed. These slides can be used to move the conversation forward in the classroom, but they should not serve as a replacement for student-centered, collaborative conversations in which students have the space they need to find an entry point, construct meaning, and build understanding. </a:t>
            </a:r>
          </a:p>
          <a:p>
            <a:endParaRPr lang="en-US" dirty="0"/>
          </a:p>
          <a:p>
            <a:r>
              <a:rPr lang="en-US" sz="1200" b="1" kern="1200" dirty="0">
                <a:solidFill>
                  <a:schemeClr val="tx1"/>
                </a:solidFill>
                <a:effectLst/>
                <a:latin typeface="+mn-lt"/>
                <a:ea typeface="+mn-ea"/>
                <a:cs typeface="+mn-cs"/>
              </a:rPr>
              <a:t>GRADE 4 LESSON 17.1: </a:t>
            </a:r>
            <a:r>
              <a:rPr lang="en-US" sz="1200" kern="1200" dirty="0">
                <a:solidFill>
                  <a:schemeClr val="tx1"/>
                </a:solidFill>
                <a:effectLst/>
                <a:latin typeface="+mn-lt"/>
                <a:ea typeface="+mn-ea"/>
                <a:cs typeface="+mn-cs"/>
              </a:rPr>
              <a:t>In this Spark Your Learning task, students will engage in discourse focused on exploring how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Identify and draw perpendicular and parallel lines.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1</a:t>
            </a:fld>
            <a:endParaRPr lang="en-US"/>
          </a:p>
        </p:txBody>
      </p:sp>
    </p:spTree>
    <p:extLst>
      <p:ext uri="{BB962C8B-B14F-4D97-AF65-F5344CB8AC3E}">
        <p14:creationId xmlns:p14="http://schemas.microsoft.com/office/powerpoint/2010/main" val="375560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compare their written descriptions and their labels on the pictures.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Answers will vary; Possible answer: Everybody in the group chose different intersecting lines and parallel lines, but most people chose the same perpendicular lines.</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Make sure students realize that the size of wholes must be the same, but the number of equal-sized pieces a whole is divided into can vary when comparing fractions.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Possible answer: In order for the comparison to be valid, the wholes have to be the same. It is possible that </a:t>
                </a:r>
                <a:r>
                  <a:rPr lang="en-US" sz="1200" b="0" i="0" u="none" strike="noStrike" kern="1200" baseline="0">
                    <a:solidFill>
                      <a:schemeClr val="tx1"/>
                    </a:solidFill>
                    <a:latin typeface="Cambria Math" panose="02040503050406030204" pitchFamily="18" charset="0"/>
                    <a:ea typeface="+mn-ea"/>
                    <a:cs typeface="+mn-cs"/>
                  </a:rPr>
                  <a:t>3/5</a:t>
                </a:r>
                <a:r>
                  <a:rPr lang="en-US" sz="1200" b="0" i="0" u="none" strike="noStrike" kern="1200" baseline="0" dirty="0">
                    <a:solidFill>
                      <a:schemeClr val="tx1"/>
                    </a:solidFill>
                    <a:latin typeface="+mn-lt"/>
                    <a:ea typeface="+mn-ea"/>
                    <a:cs typeface="+mn-cs"/>
                  </a:rPr>
                  <a:t> of a smaller gas tank will not be greater than </a:t>
                </a:r>
                <a:r>
                  <a:rPr lang="en-US" sz="1200" b="0" i="0" u="none" strike="noStrike" kern="1200" baseline="0">
                    <a:solidFill>
                      <a:schemeClr val="tx1"/>
                    </a:solidFill>
                    <a:latin typeface="Cambria Math" panose="02040503050406030204" pitchFamily="18" charset="0"/>
                    <a:ea typeface="+mn-ea"/>
                    <a:cs typeface="+mn-cs"/>
                  </a:rPr>
                  <a:t>1/3</a:t>
                </a:r>
                <a:r>
                  <a:rPr lang="en-US" sz="1200" b="0" i="0" u="none" strike="noStrike" kern="1200" baseline="0" dirty="0">
                    <a:solidFill>
                      <a:schemeClr val="tx1"/>
                    </a:solidFill>
                    <a:latin typeface="+mn-lt"/>
                    <a:ea typeface="+mn-ea"/>
                    <a:cs typeface="+mn-cs"/>
                  </a:rPr>
                  <a:t> of a bigger gas tank.</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10</a:t>
            </a:fld>
            <a:endParaRPr lang="en-US"/>
          </a:p>
        </p:txBody>
      </p:sp>
    </p:spTree>
    <p:extLst>
      <p:ext uri="{BB962C8B-B14F-4D97-AF65-F5344CB8AC3E}">
        <p14:creationId xmlns:p14="http://schemas.microsoft.com/office/powerpoint/2010/main" val="403110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Use this slide to present the task to students. </a:t>
            </a:r>
          </a:p>
        </p:txBody>
      </p:sp>
      <p:sp>
        <p:nvSpPr>
          <p:cNvPr id="4" name="Slide Number Placeholder 3"/>
          <p:cNvSpPr>
            <a:spLocks noGrp="1"/>
          </p:cNvSpPr>
          <p:nvPr>
            <p:ph type="sldNum" sz="quarter" idx="5"/>
          </p:nvPr>
        </p:nvSpPr>
        <p:spPr/>
        <p:txBody>
          <a:bodyPr/>
          <a:lstStyle/>
          <a:p>
            <a:fld id="{2EAB6B55-2904-8649-9CC0-B0D0BD8881E7}" type="slidenum">
              <a:rPr lang="en-US" smtClean="0"/>
              <a:t>2</a:t>
            </a:fld>
            <a:endParaRPr lang="en-US"/>
          </a:p>
        </p:txBody>
      </p:sp>
    </p:spTree>
    <p:extLst>
      <p:ext uri="{BB962C8B-B14F-4D97-AF65-F5344CB8AC3E}">
        <p14:creationId xmlns:p14="http://schemas.microsoft.com/office/powerpoint/2010/main" val="373801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questions on this slide to engage students.</a:t>
            </a:r>
          </a:p>
        </p:txBody>
      </p:sp>
      <p:sp>
        <p:nvSpPr>
          <p:cNvPr id="4" name="Slide Number Placeholder 3"/>
          <p:cNvSpPr>
            <a:spLocks noGrp="1"/>
          </p:cNvSpPr>
          <p:nvPr>
            <p:ph type="sldNum" sz="quarter" idx="5"/>
          </p:nvPr>
        </p:nvSpPr>
        <p:spPr/>
        <p:txBody>
          <a:bodyPr/>
          <a:lstStyle/>
          <a:p>
            <a:fld id="{2EAB6B55-2904-8649-9CC0-B0D0BD8881E7}" type="slidenum">
              <a:rPr lang="en-US" smtClean="0"/>
              <a:t>3</a:t>
            </a:fld>
            <a:endParaRPr lang="en-US"/>
          </a:p>
        </p:txBody>
      </p:sp>
    </p:spTree>
    <p:extLst>
      <p:ext uri="{BB962C8B-B14F-4D97-AF65-F5344CB8AC3E}">
        <p14:creationId xmlns:p14="http://schemas.microsoft.com/office/powerpoint/2010/main" val="377255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Use the 3 Reads Language Routine to help students understand the question. </a:t>
            </a:r>
            <a:endParaRPr lang="en-US" dirty="0"/>
          </a:p>
        </p:txBody>
      </p:sp>
      <p:sp>
        <p:nvSpPr>
          <p:cNvPr id="4" name="Slide Number Placeholder 3"/>
          <p:cNvSpPr>
            <a:spLocks noGrp="1"/>
          </p:cNvSpPr>
          <p:nvPr>
            <p:ph type="sldNum" sz="quarter" idx="5"/>
          </p:nvPr>
        </p:nvSpPr>
        <p:spPr/>
        <p:txBody>
          <a:bodyPr/>
          <a:lstStyle/>
          <a:p>
            <a:fld id="{2EAB6B55-2904-8649-9CC0-B0D0BD8881E7}" type="slidenum">
              <a:rPr lang="en-US" smtClean="0"/>
              <a:t>4</a:t>
            </a:fld>
            <a:endParaRPr lang="en-US"/>
          </a:p>
        </p:txBody>
      </p:sp>
    </p:spTree>
    <p:extLst>
      <p:ext uri="{BB962C8B-B14F-4D97-AF65-F5344CB8AC3E}">
        <p14:creationId xmlns:p14="http://schemas.microsoft.com/office/powerpoint/2010/main" val="409464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Possible answer: Possible answers are shown on the picture in the TE. They include:</a:t>
                </a:r>
              </a:p>
              <a:p>
                <a:pPr marL="171450" indent="-171450">
                  <a:buFontTx/>
                  <a:buChar char="-"/>
                </a:pPr>
                <a:r>
                  <a:rPr lang="en-US" sz="1200" b="0" i="0" u="none" strike="noStrike" kern="1200" baseline="0" dirty="0">
                    <a:solidFill>
                      <a:schemeClr val="tx1"/>
                    </a:solidFill>
                    <a:latin typeface="+mn-lt"/>
                    <a:ea typeface="+mn-ea"/>
                    <a:cs typeface="+mn-cs"/>
                  </a:rPr>
                  <a:t>Intersecting lines at the fence in the top left</a:t>
                </a:r>
              </a:p>
              <a:p>
                <a:pPr marL="171450" indent="-171450">
                  <a:buFontTx/>
                  <a:buChar char="-"/>
                </a:pPr>
                <a:r>
                  <a:rPr lang="en-US" sz="1200" b="0" i="0" u="none" strike="noStrike" kern="1200" baseline="0" dirty="0">
                    <a:solidFill>
                      <a:schemeClr val="tx1"/>
                    </a:solidFill>
                    <a:latin typeface="+mn-lt"/>
                    <a:ea typeface="+mn-ea"/>
                    <a:cs typeface="+mn-cs"/>
                  </a:rPr>
                  <a:t>Parallel lines using the road and sidewalk at the right</a:t>
                </a:r>
              </a:p>
              <a:p>
                <a:pPr marL="171450" indent="-171450">
                  <a:buFontTx/>
                  <a:buChar char="-"/>
                </a:pPr>
                <a:r>
                  <a:rPr lang="en-US" sz="1200" b="0" i="0" u="none" strike="noStrike" kern="1200" baseline="0" dirty="0">
                    <a:solidFill>
                      <a:schemeClr val="tx1"/>
                    </a:solidFill>
                    <a:latin typeface="+mn-lt"/>
                    <a:ea typeface="+mn-ea"/>
                    <a:cs typeface="+mn-cs"/>
                  </a:rPr>
                  <a:t>Perpendicular lines with the driveway and house in the bottom left</a:t>
                </a:r>
                <a:endParaRPr lang="en-US" dirty="0"/>
              </a:p>
            </p:txBody>
          </p:sp>
        </mc:Choice>
        <mc:Fallback xmlns="">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rectangles are the same size. The rectangle for </a:t>
                </a:r>
                <a:r>
                  <a:rPr lang="en-US" sz="1200" b="0" i="0" u="none" strike="noStrike" kern="1200" baseline="0">
                    <a:solidFill>
                      <a:schemeClr val="tx1"/>
                    </a:solidFill>
                    <a:latin typeface="Cambria Math" panose="02040503050406030204" pitchFamily="18" charset="0"/>
                    <a:ea typeface="+mn-ea"/>
                    <a:cs typeface="+mn-cs"/>
                  </a:rPr>
                  <a:t>3/5</a:t>
                </a:r>
                <a:r>
                  <a:rPr lang="en-US" sz="1200" b="0" i="0" u="none" strike="noStrike" kern="1200" baseline="0" dirty="0">
                    <a:solidFill>
                      <a:schemeClr val="tx1"/>
                    </a:solidFill>
                    <a:latin typeface="+mn-lt"/>
                    <a:ea typeface="+mn-ea"/>
                    <a:cs typeface="+mn-cs"/>
                  </a:rPr>
                  <a:t> has more shading than the rectangle for </a:t>
                </a:r>
                <a:r>
                  <a:rPr lang="en-US" sz="1200" b="0" i="0" u="none" strike="noStrike" kern="1200" baseline="0">
                    <a:solidFill>
                      <a:schemeClr val="tx1"/>
                    </a:solidFill>
                    <a:latin typeface="Cambria Math" panose="02040503050406030204" pitchFamily="18" charset="0"/>
                    <a:ea typeface="+mn-ea"/>
                    <a:cs typeface="+mn-cs"/>
                  </a:rPr>
                  <a:t>1/3</a:t>
                </a:r>
                <a:r>
                  <a:rPr lang="en-US" sz="1200" b="0" i="0" u="none" strike="noStrike" kern="1200" baseline="0" dirty="0">
                    <a:solidFill>
                      <a:schemeClr val="tx1"/>
                    </a:solidFill>
                    <a:latin typeface="+mn-lt"/>
                    <a:ea typeface="+mn-ea"/>
                    <a:cs typeface="+mn-cs"/>
                  </a:rPr>
                  <a:t> . So, Liz’s go-kart has more fuel.</a:t>
                </a:r>
                <a:endParaRPr lang="en-US" dirty="0"/>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5</a:t>
            </a:fld>
            <a:endParaRPr lang="en-US"/>
          </a:p>
        </p:txBody>
      </p:sp>
    </p:spTree>
    <p:extLst>
      <p:ext uri="{BB962C8B-B14F-4D97-AF65-F5344CB8AC3E}">
        <p14:creationId xmlns:p14="http://schemas.microsoft.com/office/powerpoint/2010/main" val="396890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objects in the diagram look like lines? </a:t>
                </a:r>
                <a:r>
                  <a:rPr lang="en-US" sz="1200" b="0" i="0" u="none" strike="noStrike" kern="1200" baseline="0" dirty="0">
                    <a:solidFill>
                      <a:schemeClr val="tx1"/>
                    </a:solidFill>
                    <a:latin typeface="+mn-lt"/>
                    <a:ea typeface="+mn-ea"/>
                    <a:cs typeface="+mn-cs"/>
                  </a:rPr>
                  <a:t>Possible answers: streets, sidewalks, power lines</a:t>
                </a:r>
              </a:p>
              <a:p>
                <a:r>
                  <a:rPr lang="en-US" sz="1200" b="1" i="0" u="none" strike="noStrike" kern="1200" baseline="0" dirty="0">
                    <a:solidFill>
                      <a:schemeClr val="tx1"/>
                    </a:solidFill>
                    <a:latin typeface="+mn-lt"/>
                    <a:ea typeface="+mn-ea"/>
                    <a:cs typeface="+mn-cs"/>
                  </a:rPr>
                  <a:t>Which tool could you use to determine whether or not an angle is a right angle? </a:t>
                </a:r>
                <a:r>
                  <a:rPr lang="en-US" sz="1200" b="0" i="0" u="none" strike="noStrike" kern="1200" baseline="0" dirty="0">
                    <a:solidFill>
                      <a:schemeClr val="tx1"/>
                    </a:solidFill>
                    <a:latin typeface="+mn-lt"/>
                    <a:ea typeface="+mn-ea"/>
                    <a:cs typeface="+mn-cs"/>
                  </a:rPr>
                  <a:t>Students’ choices of strategies or tools will vary; Possible answer: I could use a protractor.</a:t>
                </a:r>
              </a:p>
              <a:p>
                <a:r>
                  <a:rPr lang="en-US" sz="1200" b="1" i="0" u="none" strike="noStrike" kern="1200" baseline="0" dirty="0">
                    <a:solidFill>
                      <a:schemeClr val="tx1"/>
                    </a:solidFill>
                    <a:latin typeface="+mn-lt"/>
                    <a:ea typeface="+mn-ea"/>
                    <a:cs typeface="+mn-cs"/>
                  </a:rPr>
                  <a:t>How can you determine if lines are parallel without extending the lines beyond the page?</a:t>
                </a:r>
                <a:r>
                  <a:rPr lang="en-US" sz="1200" b="0" i="0" u="none" strike="noStrike" kern="1200" baseline="0" dirty="0">
                    <a:solidFill>
                      <a:schemeClr val="tx1"/>
                    </a:solidFill>
                    <a:latin typeface="+mn-lt"/>
                    <a:ea typeface="+mn-ea"/>
                    <a:cs typeface="+mn-cs"/>
                  </a:rPr>
                  <a:t> Possible answer: If the lines remain the same distance apart throughout the picture, they should remain the same distance apart beyond the edges of the picture.</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b="0" i="0" u="none" strike="noStrike" kern="1200" baseline="0" dirty="0">
                    <a:solidFill>
                      <a:schemeClr val="tx1"/>
                    </a:solidFill>
                    <a:latin typeface="+mn-lt"/>
                    <a:ea typeface="+mn-ea"/>
                    <a:cs typeface="+mn-cs"/>
                  </a:rPr>
                  <a:t>Select students who used various strategies and tools to share with the class how they solved the problem. Have students discuss why they chose a specific strategy or tool.</a:t>
                </a:r>
              </a:p>
              <a:p>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mn-ea"/>
                    <a:cs typeface="+mn-cs"/>
                  </a:rPr>
                  <a:t>Possible answers are shown on the picture in the TE. They include:</a:t>
                </a:r>
              </a:p>
              <a:p>
                <a:pPr marL="171450" indent="-171450">
                  <a:buFontTx/>
                  <a:buChar char="-"/>
                </a:pPr>
                <a:r>
                  <a:rPr lang="en-US" sz="1200" b="0" i="0" u="none" strike="noStrike" kern="1200" baseline="0" dirty="0">
                    <a:solidFill>
                      <a:schemeClr val="tx1"/>
                    </a:solidFill>
                    <a:latin typeface="+mn-lt"/>
                    <a:ea typeface="+mn-ea"/>
                    <a:cs typeface="+mn-cs"/>
                  </a:rPr>
                  <a:t>Intersecting lines at the fence in the top left</a:t>
                </a:r>
              </a:p>
              <a:p>
                <a:pPr marL="171450" indent="-171450">
                  <a:buFontTx/>
                  <a:buChar char="-"/>
                </a:pPr>
                <a:r>
                  <a:rPr lang="en-US" sz="1200" b="0" i="0" u="none" strike="noStrike" kern="1200" baseline="0" dirty="0">
                    <a:solidFill>
                      <a:schemeClr val="tx1"/>
                    </a:solidFill>
                    <a:latin typeface="+mn-lt"/>
                    <a:ea typeface="+mn-ea"/>
                    <a:cs typeface="+mn-cs"/>
                  </a:rPr>
                  <a:t>Parallel lines using the road and sidewalk at the right</a:t>
                </a:r>
              </a:p>
              <a:p>
                <a:pPr marL="171450" indent="-171450">
                  <a:buFontTx/>
                  <a:buChar char="-"/>
                </a:pPr>
                <a:r>
                  <a:rPr lang="en-US" sz="1200" b="0" i="0" u="none" strike="noStrike" kern="1200" baseline="0" dirty="0">
                    <a:solidFill>
                      <a:schemeClr val="tx1"/>
                    </a:solidFill>
                    <a:latin typeface="+mn-lt"/>
                    <a:ea typeface="+mn-ea"/>
                    <a:cs typeface="+mn-cs"/>
                  </a:rPr>
                  <a:t>Perpendicular lines with the driveway and house in the bottom left</a:t>
                </a:r>
                <a:endParaRPr lang="en-US" dirty="0"/>
              </a:p>
            </p:txBody>
          </p:sp>
        </mc:Choice>
        <mc:Fallback xmlns="">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What fractions do you need to compare to solve this problem? </a:t>
                </a:r>
                <a:r>
                  <a:rPr lang="en-US" sz="1200" b="0" i="0" u="none" strike="noStrike" kern="1200" baseline="0">
                    <a:solidFill>
                      <a:schemeClr val="tx1"/>
                    </a:solidFill>
                    <a:latin typeface="Cambria Math" panose="02040503050406030204" pitchFamily="18" charset="0"/>
                    <a:ea typeface="+mn-ea"/>
                    <a:cs typeface="+mn-cs"/>
                  </a:rPr>
                  <a:t>3/5  </a:t>
                </a:r>
                <a:r>
                  <a:rPr lang="en-US" sz="1200" b="0" i="0" u="none" strike="noStrike" kern="1200" baseline="0" dirty="0">
                    <a:solidFill>
                      <a:schemeClr val="tx1"/>
                    </a:solidFill>
                    <a:latin typeface="+mn-lt"/>
                    <a:ea typeface="+mn-ea"/>
                    <a:cs typeface="+mn-cs"/>
                  </a:rPr>
                  <a:t>and </a:t>
                </a:r>
                <a:r>
                  <a:rPr lang="en-US" sz="1200" b="0" i="0" u="none" strike="noStrike" kern="1200" baseline="0">
                    <a:solidFill>
                      <a:schemeClr val="tx1"/>
                    </a:solidFill>
                    <a:latin typeface="Cambria Math" panose="02040503050406030204" pitchFamily="18" charset="0"/>
                    <a:ea typeface="+mn-ea"/>
                    <a:cs typeface="+mn-cs"/>
                  </a:rPr>
                  <a:t>1/3</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Which tool could you use to solve this problem? Why is this tool more strategic? </a:t>
                </a:r>
                <a:r>
                  <a:rPr lang="en-US" sz="1200" b="0" i="0" u="none" strike="noStrike" kern="1200" baseline="0" dirty="0">
                    <a:solidFill>
                      <a:schemeClr val="tx1"/>
                    </a:solidFill>
                    <a:latin typeface="+mn-lt"/>
                    <a:ea typeface="+mn-ea"/>
                    <a:cs typeface="+mn-cs"/>
                  </a:rPr>
                  <a:t>Students’ choices of strategies and tools will vary.</a:t>
                </a:r>
              </a:p>
              <a:p>
                <a:r>
                  <a:rPr lang="en-US" sz="1200" b="1" i="0" u="none" strike="noStrike" kern="1200" baseline="0" dirty="0">
                    <a:solidFill>
                      <a:schemeClr val="tx1"/>
                    </a:solidFill>
                    <a:latin typeface="+mn-lt"/>
                    <a:ea typeface="+mn-ea"/>
                    <a:cs typeface="+mn-cs"/>
                  </a:rPr>
                  <a:t>How can you use visual models to compare the fractions  </a:t>
                </a:r>
                <a:r>
                  <a:rPr lang="en-US" sz="1200" b="1" i="0" u="none" strike="noStrike" kern="1200" baseline="0">
                    <a:solidFill>
                      <a:schemeClr val="tx1"/>
                    </a:solidFill>
                    <a:latin typeface="Cambria Math" panose="02040503050406030204" pitchFamily="18" charset="0"/>
                    <a:ea typeface="+mn-ea"/>
                    <a:cs typeface="+mn-cs"/>
                  </a:rPr>
                  <a:t>𝟏/𝟑</a:t>
                </a:r>
                <a:r>
                  <a:rPr lang="en-US" sz="1200" b="1" i="0" u="none" strike="noStrike" kern="1200" baseline="0" dirty="0">
                    <a:solidFill>
                      <a:schemeClr val="tx1"/>
                    </a:solidFill>
                    <a:latin typeface="+mn-lt"/>
                    <a:ea typeface="+mn-ea"/>
                    <a:cs typeface="+mn-cs"/>
                  </a:rPr>
                  <a:t> and </a:t>
                </a:r>
                <a:r>
                  <a:rPr lang="en-US" sz="1200" b="1" i="0" u="none" strike="noStrike" kern="1200" baseline="0">
                    <a:solidFill>
                      <a:schemeClr val="tx1"/>
                    </a:solidFill>
                    <a:latin typeface="Cambria Math" panose="02040503050406030204" pitchFamily="18" charset="0"/>
                    <a:ea typeface="+mn-ea"/>
                    <a:cs typeface="+mn-cs"/>
                  </a:rPr>
                  <a:t>𝟑/𝟓</a:t>
                </a:r>
                <a:r>
                  <a:rPr lang="en-US" sz="1200" b="1" i="0" u="none" strike="noStrike" kern="1200" baseline="0" dirty="0">
                    <a:solidFill>
                      <a:schemeClr val="tx1"/>
                    </a:solidFill>
                    <a:latin typeface="+mn-lt"/>
                    <a:ea typeface="+mn-ea"/>
                    <a:cs typeface="+mn-cs"/>
                  </a:rPr>
                  <a:t> ? </a:t>
                </a:r>
                <a:r>
                  <a:rPr lang="en-US" sz="1200" b="0" i="0" u="none" strike="noStrike" kern="1200" baseline="0" dirty="0">
                    <a:solidFill>
                      <a:schemeClr val="tx1"/>
                    </a:solidFill>
                    <a:latin typeface="+mn-lt"/>
                    <a:ea typeface="+mn-ea"/>
                    <a:cs typeface="+mn-cs"/>
                  </a:rPr>
                  <a:t>Possible answer: I can make two visual models that show the same-sized whole and see which has the greatest portion shaded.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BUILD SHARED UNDERSTANDING</a:t>
                </a:r>
                <a:r>
                  <a:rPr lang="en-US" dirty="0">
                    <a:latin typeface="Arial" panose="020B0604020202020204" pitchFamily="34" charset="0"/>
                    <a:cs typeface="Arial" panose="020B0604020202020204" pitchFamily="34" charset="0"/>
                  </a:rPr>
                  <a:t>  </a:t>
                </a:r>
                <a:r>
                  <a:rPr lang="en-US" sz="1200" b="0" i="0" u="none" strike="noStrike" kern="1200" baseline="0" dirty="0">
                    <a:solidFill>
                      <a:schemeClr val="tx1"/>
                    </a:solidFill>
                    <a:latin typeface="+mn-lt"/>
                    <a:ea typeface="+mn-ea"/>
                    <a:cs typeface="+mn-cs"/>
                  </a:rPr>
                  <a:t>Select students who used various strategies and tools to share with the class how they solved the problem. Have students discuss why they chose a specific strategy or tool.</a:t>
                </a:r>
              </a:p>
              <a:p>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mn-ea"/>
                    <a:cs typeface="+mn-cs"/>
                  </a:rPr>
                  <a:t>The rectangles are the same size. The rectangle for </a:t>
                </a:r>
                <a:r>
                  <a:rPr lang="en-US" sz="1200" b="0" i="0" u="none" strike="noStrike" kern="1200" baseline="0">
                    <a:solidFill>
                      <a:schemeClr val="tx1"/>
                    </a:solidFill>
                    <a:latin typeface="Cambria Math" panose="02040503050406030204" pitchFamily="18" charset="0"/>
                    <a:ea typeface="+mn-ea"/>
                    <a:cs typeface="+mn-cs"/>
                  </a:rPr>
                  <a:t>3/5</a:t>
                </a:r>
                <a:r>
                  <a:rPr lang="en-US" sz="1200" b="0" i="0" u="none" strike="noStrike" kern="1200" baseline="0" dirty="0">
                    <a:solidFill>
                      <a:schemeClr val="tx1"/>
                    </a:solidFill>
                    <a:latin typeface="+mn-lt"/>
                    <a:ea typeface="+mn-ea"/>
                    <a:cs typeface="+mn-cs"/>
                  </a:rPr>
                  <a:t> has more shading than the rectangle for </a:t>
                </a:r>
                <a:r>
                  <a:rPr lang="en-US" sz="1200" b="0" i="0" u="none" strike="noStrike" kern="1200" baseline="0">
                    <a:solidFill>
                      <a:schemeClr val="tx1"/>
                    </a:solidFill>
                    <a:latin typeface="Cambria Math" panose="02040503050406030204" pitchFamily="18" charset="0"/>
                    <a:ea typeface="+mn-ea"/>
                    <a:cs typeface="+mn-cs"/>
                  </a:rPr>
                  <a:t>1/3</a:t>
                </a:r>
                <a:r>
                  <a:rPr lang="en-US" sz="1200" b="0" i="0" u="none" strike="noStrike" kern="1200" baseline="0" dirty="0">
                    <a:solidFill>
                      <a:schemeClr val="tx1"/>
                    </a:solidFill>
                    <a:latin typeface="+mn-lt"/>
                    <a:ea typeface="+mn-ea"/>
                    <a:cs typeface="+mn-cs"/>
                  </a:rPr>
                  <a:t> . So, Liz’s go-kart has more fuel.</a:t>
                </a:r>
                <a:endParaRPr lang="en-US" dirty="0"/>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6</a:t>
            </a:fld>
            <a:endParaRPr lang="en-US"/>
          </a:p>
        </p:txBody>
      </p:sp>
    </p:spTree>
    <p:extLst>
      <p:ext uri="{BB962C8B-B14F-4D97-AF65-F5344CB8AC3E}">
        <p14:creationId xmlns:p14="http://schemas.microsoft.com/office/powerpoint/2010/main" val="1145932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This is a possible correct representation. </a:t>
                </a:r>
                <a:r>
                  <a:rPr lang="en-US" sz="1200" b="1" i="0" u="none" strike="noStrike" kern="1200" baseline="0" dirty="0">
                    <a:solidFill>
                      <a:schemeClr val="tx1"/>
                    </a:solidFill>
                    <a:latin typeface="+mn-lt"/>
                    <a:ea typeface="+mn-ea"/>
                    <a:cs typeface="+mn-cs"/>
                  </a:rPr>
                  <a:t>Possible answer: </a:t>
                </a:r>
              </a:p>
              <a:p>
                <a:r>
                  <a:rPr lang="en-US" sz="1200" b="1" i="0" u="none" strike="noStrike" kern="1200" baseline="0" dirty="0">
                    <a:solidFill>
                      <a:schemeClr val="tx1"/>
                    </a:solidFill>
                    <a:latin typeface="+mn-lt"/>
                    <a:ea typeface="+mn-ea"/>
                    <a:cs typeface="+mn-cs"/>
                  </a:rPr>
                  <a:t>Possible answers are shown on the picture in the TE. They include:</a:t>
                </a:r>
              </a:p>
              <a:p>
                <a:pPr marL="171450" indent="-171450">
                  <a:buFontTx/>
                  <a:buChar char="-"/>
                </a:pPr>
                <a:r>
                  <a:rPr lang="en-US" sz="1200" b="1" i="0" u="none" strike="noStrike" kern="1200" baseline="0" dirty="0">
                    <a:solidFill>
                      <a:schemeClr val="tx1"/>
                    </a:solidFill>
                    <a:latin typeface="+mn-lt"/>
                    <a:ea typeface="+mn-ea"/>
                    <a:cs typeface="+mn-cs"/>
                  </a:rPr>
                  <a:t>Intersecting lines at the fence in the top left</a:t>
                </a:r>
              </a:p>
              <a:p>
                <a:pPr marL="171450" indent="-171450">
                  <a:buFontTx/>
                  <a:buChar char="-"/>
                </a:pPr>
                <a:r>
                  <a:rPr lang="en-US" sz="1200" b="1" i="0" u="none" strike="noStrike" kern="1200" baseline="0" dirty="0">
                    <a:solidFill>
                      <a:schemeClr val="tx1"/>
                    </a:solidFill>
                    <a:latin typeface="+mn-lt"/>
                    <a:ea typeface="+mn-ea"/>
                    <a:cs typeface="+mn-cs"/>
                  </a:rPr>
                  <a:t>Parallel lines using the road and sidewalk at the right</a:t>
                </a:r>
              </a:p>
              <a:p>
                <a:pPr marL="171450" indent="-171450">
                  <a:buFontTx/>
                  <a:buChar char="-"/>
                </a:pPr>
                <a:r>
                  <a:rPr lang="en-US" sz="1200" b="1" i="0" u="none" strike="noStrike" kern="1200" baseline="0" dirty="0">
                    <a:solidFill>
                      <a:schemeClr val="tx1"/>
                    </a:solidFill>
                    <a:latin typeface="+mn-lt"/>
                    <a:ea typeface="+mn-ea"/>
                    <a:cs typeface="+mn-cs"/>
                  </a:rPr>
                  <a:t>Perpendicular lines with the driveway and house in the bottom left</a:t>
                </a:r>
                <a:endParaRPr lang="en-US" b="1" dirty="0"/>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If students . . . </a:t>
                </a:r>
                <a:r>
                  <a:rPr lang="en-US" sz="1200" b="0" i="0" u="none" strike="noStrike" kern="1200" baseline="0" dirty="0">
                    <a:solidFill>
                      <a:schemeClr val="tx1"/>
                    </a:solidFill>
                    <a:latin typeface="+mn-lt"/>
                    <a:ea typeface="+mn-ea"/>
                    <a:cs typeface="+mn-cs"/>
                  </a:rPr>
                  <a:t>describe the terms parallel lines, perpendicular lines, and intersecting lines, they are demonstrating conceptual understanding of the different ways that two lines can lie in the same plane and be oriented with respect to each other.</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Have these students . . . </a:t>
                </a:r>
                <a:r>
                  <a:rPr lang="en-US" sz="1200" b="0" i="0" u="none" strike="noStrike" kern="1200" baseline="0" dirty="0">
                    <a:solidFill>
                      <a:schemeClr val="tx1"/>
                    </a:solidFill>
                    <a:latin typeface="+mn-lt"/>
                    <a:ea typeface="+mn-ea"/>
                    <a:cs typeface="+mn-cs"/>
                  </a:rPr>
                  <a:t>share and explain how they found examples of the geometric figures. Have these students identify other parallel lines, perpendicular lines, and intersecting lines. </a:t>
                </a:r>
              </a:p>
              <a:p>
                <a:r>
                  <a:rPr lang="en-US" sz="1200" b="1" i="0" u="none" strike="noStrike" kern="1200" baseline="0" dirty="0">
                    <a:solidFill>
                      <a:schemeClr val="tx1"/>
                    </a:solidFill>
                    <a:latin typeface="+mn-lt"/>
                    <a:ea typeface="+mn-ea"/>
                    <a:cs typeface="+mn-cs"/>
                  </a:rPr>
                  <a:t>Ask:</a:t>
                </a:r>
              </a:p>
              <a:p>
                <a:r>
                  <a:rPr lang="en-US" sz="1200" b="0" i="0" u="none" strike="noStrike" kern="1200" baseline="0" dirty="0">
                    <a:solidFill>
                      <a:schemeClr val="tx1"/>
                    </a:solidFill>
                    <a:latin typeface="+mn-lt"/>
                    <a:ea typeface="+mn-ea"/>
                    <a:cs typeface="+mn-cs"/>
                  </a:rPr>
                  <a:t>- What is the difference between perpendicular lines and intersecting lines?</a:t>
                </a:r>
              </a:p>
              <a:p>
                <a:r>
                  <a:rPr lang="en-US" sz="1200" b="0" i="0" u="none" strike="noStrike" kern="1200" baseline="0" dirty="0">
                    <a:solidFill>
                      <a:schemeClr val="tx1"/>
                    </a:solidFill>
                    <a:latin typeface="+mn-lt"/>
                    <a:ea typeface="+mn-ea"/>
                    <a:cs typeface="+mn-cs"/>
                  </a:rPr>
                  <a:t>- What is the difference between perpendicular lines and parallel lines?</a:t>
                </a:r>
                <a:endParaRPr lang="en-US" sz="1200" b="1" i="0" u="none" strike="noStrike" kern="1200" baseline="0" dirty="0">
                  <a:solidFill>
                    <a:schemeClr val="tx1"/>
                  </a:solidFill>
                  <a:latin typeface="+mn-lt"/>
                  <a:ea typeface="+mn-ea"/>
                  <a:cs typeface="+mn-cs"/>
                </a:endParaRPr>
              </a:p>
            </p:txBody>
          </p:sp>
        </mc:Choice>
        <mc:Fallback xmlns="">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This is a possible correct representation. </a:t>
                </a:r>
                <a:r>
                  <a:rPr lang="en-US" sz="1200" b="1" i="0" u="none" strike="noStrike" kern="1200" baseline="0" dirty="0">
                    <a:solidFill>
                      <a:schemeClr val="tx1"/>
                    </a:solidFill>
                    <a:latin typeface="+mn-lt"/>
                    <a:ea typeface="+mn-ea"/>
                    <a:cs typeface="+mn-cs"/>
                  </a:rPr>
                  <a:t>The rectangles are the same size. The rectangle for </a:t>
                </a:r>
                <a:r>
                  <a:rPr lang="en-US" sz="1200" b="1" i="0" u="none" strike="noStrike" kern="1200" baseline="0">
                    <a:solidFill>
                      <a:schemeClr val="tx1"/>
                    </a:solidFill>
                    <a:latin typeface="Cambria Math" panose="02040503050406030204" pitchFamily="18" charset="0"/>
                    <a:ea typeface="+mn-ea"/>
                    <a:cs typeface="+mn-cs"/>
                  </a:rPr>
                  <a:t>𝟑/𝟓</a:t>
                </a:r>
                <a:r>
                  <a:rPr lang="en-US" sz="1200" b="1" i="0" u="none" strike="noStrike" kern="1200" baseline="0" dirty="0">
                    <a:solidFill>
                      <a:schemeClr val="tx1"/>
                    </a:solidFill>
                    <a:latin typeface="+mn-lt"/>
                    <a:ea typeface="+mn-ea"/>
                    <a:cs typeface="+mn-cs"/>
                  </a:rPr>
                  <a:t> has more shading than the rectangle for </a:t>
                </a:r>
                <a:r>
                  <a:rPr lang="en-US" sz="1200" b="1" i="0" u="none" strike="noStrike" kern="1200" baseline="0">
                    <a:solidFill>
                      <a:schemeClr val="tx1"/>
                    </a:solidFill>
                    <a:latin typeface="Cambria Math" panose="02040503050406030204" pitchFamily="18" charset="0"/>
                    <a:ea typeface="+mn-ea"/>
                    <a:cs typeface="+mn-cs"/>
                  </a:rPr>
                  <a:t>𝟏/𝟑</a:t>
                </a:r>
                <a:r>
                  <a:rPr lang="en-US" sz="1200" b="1" i="0" u="none" strike="noStrike" kern="1200" baseline="0" dirty="0">
                    <a:solidFill>
                      <a:schemeClr val="tx1"/>
                    </a:solidFill>
                    <a:latin typeface="+mn-lt"/>
                    <a:ea typeface="+mn-ea"/>
                    <a:cs typeface="+mn-cs"/>
                  </a:rPr>
                  <a:t> . So, Liz’s go-kart has more fuel.</a:t>
                </a:r>
                <a:endParaRPr lang="en-US" b="1" dirty="0"/>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If students . . . </a:t>
                </a:r>
                <a:r>
                  <a:rPr lang="en-US" sz="1200" b="0" i="0" u="none" strike="noStrike" kern="1200" baseline="0" dirty="0">
                    <a:solidFill>
                      <a:schemeClr val="tx1"/>
                    </a:solidFill>
                    <a:latin typeface="+mn-lt"/>
                    <a:ea typeface="+mn-ea"/>
                    <a:cs typeface="+mn-cs"/>
                  </a:rPr>
                  <a:t>use fraction strips and draw visual models referring to the same-sized whole to compare the fractions, they demonstrate clear understanding of what fractions represent.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Have these students . . . </a:t>
                </a:r>
                <a:r>
                  <a:rPr lang="en-US" sz="1200" b="0" i="0" u="none" strike="noStrike" kern="1200" baseline="0" dirty="0">
                    <a:solidFill>
                      <a:schemeClr val="tx1"/>
                    </a:solidFill>
                    <a:latin typeface="+mn-lt"/>
                    <a:ea typeface="+mn-ea"/>
                    <a:cs typeface="+mn-cs"/>
                  </a:rPr>
                  <a:t>explain their fraction models to other students. </a:t>
                </a:r>
              </a:p>
              <a:p>
                <a:r>
                  <a:rPr lang="en-US" sz="1200" b="1" i="0" u="none" strike="noStrike" kern="1200" baseline="0" dirty="0">
                    <a:solidFill>
                      <a:schemeClr val="tx1"/>
                    </a:solidFill>
                    <a:latin typeface="+mn-lt"/>
                    <a:ea typeface="+mn-ea"/>
                    <a:cs typeface="+mn-cs"/>
                  </a:rPr>
                  <a:t>Ask:</a:t>
                </a:r>
              </a:p>
              <a:p>
                <a:r>
                  <a:rPr lang="en-US" sz="1200" b="0" i="0" u="none" strike="noStrike" kern="1200" baseline="0" dirty="0">
                    <a:solidFill>
                      <a:schemeClr val="tx1"/>
                    </a:solidFill>
                    <a:latin typeface="+mn-lt"/>
                    <a:ea typeface="+mn-ea"/>
                    <a:cs typeface="+mn-cs"/>
                  </a:rPr>
                  <a:t>- How did you decide how to divide each whole?</a:t>
                </a:r>
              </a:p>
              <a:p>
                <a:r>
                  <a:rPr lang="en-US" sz="1200" b="0" i="0" u="none" strike="noStrike" kern="1200" baseline="0" dirty="0">
                    <a:solidFill>
                      <a:schemeClr val="tx1"/>
                    </a:solidFill>
                    <a:latin typeface="+mn-lt"/>
                    <a:ea typeface="+mn-ea"/>
                    <a:cs typeface="+mn-cs"/>
                  </a:rPr>
                  <a:t>- How do your visual models show which fraction is greater?</a:t>
                </a:r>
                <a:endParaRPr lang="en-US" dirty="0"/>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7</a:t>
            </a:fld>
            <a:endParaRPr lang="en-US"/>
          </a:p>
        </p:txBody>
      </p:sp>
    </p:spTree>
    <p:extLst>
      <p:ext uri="{BB962C8B-B14F-4D97-AF65-F5344CB8AC3E}">
        <p14:creationId xmlns:p14="http://schemas.microsoft.com/office/powerpoint/2010/main" val="276644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If students . . . </a:t>
                </a:r>
                <a:r>
                  <a:rPr lang="en-US" sz="1200" b="0" i="0" u="none" strike="noStrike" kern="1200" baseline="0" dirty="0">
                    <a:solidFill>
                      <a:schemeClr val="tx1"/>
                    </a:solidFill>
                    <a:latin typeface="+mn-lt"/>
                    <a:ea typeface="+mn-ea"/>
                    <a:cs typeface="+mn-cs"/>
                  </a:rPr>
                  <a:t>identify parallel lines, perpendicular lines, and intersecting lines with partial descriptions, then students may not understand the distinction between some of the terms or may have trouble applying the terms mathematically.</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Activate prior knowledge . . . </a:t>
                </a:r>
                <a:r>
                  <a:rPr lang="en-US" sz="1200" b="0" i="0" u="none" strike="noStrike" kern="1200" baseline="0" dirty="0">
                    <a:solidFill>
                      <a:schemeClr val="tx1"/>
                    </a:solidFill>
                    <a:latin typeface="+mn-lt"/>
                    <a:ea typeface="+mn-ea"/>
                    <a:cs typeface="+mn-cs"/>
                  </a:rPr>
                  <a:t>by having students look back at the picture of the neighborhood. </a:t>
                </a:r>
              </a:p>
              <a:p>
                <a:r>
                  <a:rPr lang="en-US" sz="1200" b="1" i="0" u="none" strike="noStrike" kern="1200" baseline="0" dirty="0">
                    <a:solidFill>
                      <a:schemeClr val="tx1"/>
                    </a:solidFill>
                    <a:latin typeface="+mn-lt"/>
                    <a:ea typeface="+mn-ea"/>
                    <a:cs typeface="+mn-cs"/>
                  </a:rPr>
                  <a:t>Ask:</a:t>
                </a:r>
              </a:p>
              <a:p>
                <a:r>
                  <a:rPr lang="en-US" sz="1200" b="0" i="0" u="none" strike="noStrike" kern="1200" baseline="0" dirty="0">
                    <a:solidFill>
                      <a:schemeClr val="tx1"/>
                    </a:solidFill>
                    <a:latin typeface="+mn-lt"/>
                    <a:ea typeface="+mn-ea"/>
                    <a:cs typeface="+mn-cs"/>
                  </a:rPr>
                  <a:t>- How can you describe two lines that are parallel? How can you describe two lines that are perpendicular?</a:t>
                </a:r>
              </a:p>
              <a:p>
                <a:r>
                  <a:rPr lang="en-US" sz="1200" b="0" i="0" u="none" strike="noStrike" kern="1200" baseline="0" dirty="0">
                    <a:solidFill>
                      <a:schemeClr val="tx1"/>
                    </a:solidFill>
                    <a:latin typeface="+mn-lt"/>
                    <a:ea typeface="+mn-ea"/>
                    <a:cs typeface="+mn-cs"/>
                  </a:rPr>
                  <a:t>- How is an intersection formed? How are intersecting lines and perpendicular lines different?</a:t>
                </a:r>
                <a:endParaRPr lang="en-US" dirty="0"/>
              </a:p>
            </p:txBody>
          </p:sp>
        </mc:Choice>
        <mc:Fallback xmlns="">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If students . . . </a:t>
                </a:r>
                <a:r>
                  <a:rPr lang="en-US" sz="1200" b="0" i="0" u="none" strike="noStrike" kern="1200" baseline="0" dirty="0">
                    <a:solidFill>
                      <a:schemeClr val="tx1"/>
                    </a:solidFill>
                    <a:latin typeface="+mn-lt"/>
                    <a:ea typeface="+mn-ea"/>
                    <a:cs typeface="+mn-cs"/>
                  </a:rPr>
                  <a:t>draw fraction-strip models but compare each one individually with </a:t>
                </a:r>
                <a:r>
                  <a:rPr lang="en-US" sz="1200" b="0" i="0" u="none" strike="noStrike" kern="1200" baseline="0">
                    <a:solidFill>
                      <a:schemeClr val="tx1"/>
                    </a:solidFill>
                    <a:latin typeface="Cambria Math" panose="02040503050406030204" pitchFamily="18" charset="0"/>
                    <a:ea typeface="+mn-ea"/>
                    <a:cs typeface="+mn-cs"/>
                  </a:rPr>
                  <a:t>1/2</a:t>
                </a:r>
                <a:r>
                  <a:rPr lang="en-US" sz="1200" b="0" i="0" u="none" strike="noStrike" kern="1200" baseline="0" dirty="0">
                    <a:solidFill>
                      <a:schemeClr val="tx1"/>
                    </a:solidFill>
                    <a:latin typeface="+mn-lt"/>
                    <a:ea typeface="+mn-ea"/>
                    <a:cs typeface="+mn-cs"/>
                  </a:rPr>
                  <a:t> , they may need to be reminded that all comparison problems</a:t>
                </a:r>
              </a:p>
              <a:p>
                <a:r>
                  <a:rPr lang="en-US" sz="1200" b="0" i="0" u="none" strike="noStrike" kern="1200" baseline="0" dirty="0">
                    <a:solidFill>
                      <a:schemeClr val="tx1"/>
                    </a:solidFill>
                    <a:latin typeface="+mn-lt"/>
                    <a:ea typeface="+mn-ea"/>
                    <a:cs typeface="+mn-cs"/>
                  </a:rPr>
                  <a:t>involving fractions must refer to the same whole.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Activate prior knowledge . . . </a:t>
                </a:r>
                <a:r>
                  <a:rPr lang="en-US" sz="1200" b="0" i="0" u="none" strike="noStrike" kern="1200" baseline="0" dirty="0">
                    <a:solidFill>
                      <a:schemeClr val="tx1"/>
                    </a:solidFill>
                    <a:latin typeface="+mn-lt"/>
                    <a:ea typeface="+mn-ea"/>
                    <a:cs typeface="+mn-cs"/>
                  </a:rPr>
                  <a:t>by asking these students to determine what the size of one whole would be in their model. </a:t>
                </a:r>
              </a:p>
              <a:p>
                <a:r>
                  <a:rPr lang="en-US" sz="1200" b="1" i="0" u="none" strike="noStrike" kern="1200" baseline="0" dirty="0">
                    <a:solidFill>
                      <a:schemeClr val="tx1"/>
                    </a:solidFill>
                    <a:latin typeface="+mn-lt"/>
                    <a:ea typeface="+mn-ea"/>
                    <a:cs typeface="+mn-cs"/>
                  </a:rPr>
                  <a:t>Ask:</a:t>
                </a:r>
              </a:p>
              <a:p>
                <a:r>
                  <a:rPr lang="en-US" sz="1200" b="0" i="0" u="none" strike="noStrike" kern="1200" baseline="0" dirty="0">
                    <a:solidFill>
                      <a:schemeClr val="tx1"/>
                    </a:solidFill>
                    <a:latin typeface="+mn-lt"/>
                    <a:ea typeface="+mn-ea"/>
                    <a:cs typeface="+mn-cs"/>
                  </a:rPr>
                  <a:t>- How many more eighths do you need to show one whole? How many more tenths do you need to show one whole?</a:t>
                </a:r>
              </a:p>
              <a:p>
                <a:r>
                  <a:rPr lang="en-US" sz="1200" b="0" i="0" u="none" strike="noStrike" kern="1200" baseline="0" dirty="0">
                    <a:solidFill>
                      <a:schemeClr val="tx1"/>
                    </a:solidFill>
                    <a:latin typeface="+mn-lt"/>
                    <a:ea typeface="+mn-ea"/>
                    <a:cs typeface="+mn-cs"/>
                  </a:rPr>
                  <a:t>- Why should you show one whole in a comparison model?</a:t>
                </a:r>
                <a:endParaRPr lang="en-US" dirty="0"/>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8</a:t>
            </a:fld>
            <a:endParaRPr lang="en-US"/>
          </a:p>
        </p:txBody>
      </p:sp>
    </p:spTree>
    <p:extLst>
      <p:ext uri="{BB962C8B-B14F-4D97-AF65-F5344CB8AC3E}">
        <p14:creationId xmlns:p14="http://schemas.microsoft.com/office/powerpoint/2010/main" val="365482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If students . . . </a:t>
                </a:r>
                <a:r>
                  <a:rPr lang="en-US" sz="1200" b="0" i="0" u="none" strike="noStrike" kern="1200" baseline="0" dirty="0">
                    <a:solidFill>
                      <a:schemeClr val="tx1"/>
                    </a:solidFill>
                    <a:latin typeface="+mn-lt"/>
                    <a:ea typeface="+mn-ea"/>
                    <a:cs typeface="+mn-cs"/>
                  </a:rPr>
                  <a:t>incorrectly identify parallel lines, perpendicular lines, and/or intersecting lines or do not provide descriptions, they may not understand the attributes of these figures.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 intervene . . . </a:t>
                </a:r>
                <a:r>
                  <a:rPr lang="en-US" sz="1200" b="0" i="0" u="none" strike="noStrike" kern="1200" baseline="0" dirty="0">
                    <a:solidFill>
                      <a:schemeClr val="tx1"/>
                    </a:solidFill>
                    <a:latin typeface="+mn-lt"/>
                    <a:ea typeface="+mn-ea"/>
                    <a:cs typeface="+mn-cs"/>
                  </a:rPr>
                  <a:t>by reminding students about the instructions in the problem. Tell them that labeling the diagram is not enough; students need to explain why they placed the labels the way they did. </a:t>
                </a:r>
              </a:p>
              <a:p>
                <a:r>
                  <a:rPr lang="en-US" sz="1200" b="1" i="0" u="none" strike="noStrike" kern="1200" baseline="0" dirty="0">
                    <a:solidFill>
                      <a:schemeClr val="tx1"/>
                    </a:solidFill>
                    <a:latin typeface="+mn-lt"/>
                    <a:ea typeface="+mn-ea"/>
                    <a:cs typeface="+mn-cs"/>
                  </a:rPr>
                  <a:t>Ask:</a:t>
                </a:r>
              </a:p>
              <a:p>
                <a:r>
                  <a:rPr lang="en-US" sz="1200" b="0" i="0" u="none" strike="noStrike" kern="1200" baseline="0" dirty="0">
                    <a:solidFill>
                      <a:schemeClr val="tx1"/>
                    </a:solidFill>
                    <a:latin typeface="+mn-lt"/>
                    <a:ea typeface="+mn-ea"/>
                    <a:cs typeface="+mn-cs"/>
                  </a:rPr>
                  <a:t>- If you draw two lines on a piece of paper, what are the different ways that the lines can interact?</a:t>
                </a:r>
              </a:p>
              <a:p>
                <a:r>
                  <a:rPr lang="en-US" sz="1200" b="0" i="0" u="none" strike="noStrike" kern="1200" baseline="0" dirty="0">
                    <a:solidFill>
                      <a:schemeClr val="tx1"/>
                    </a:solidFill>
                    <a:latin typeface="+mn-lt"/>
                    <a:ea typeface="+mn-ea"/>
                    <a:cs typeface="+mn-cs"/>
                  </a:rPr>
                  <a:t>- How can you draw two lines to make a right angle? How would you classify the two lines?</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mc:Choice>
        <mc:Fallback xmlns="">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If students . . . </a:t>
                </a:r>
                <a:r>
                  <a:rPr lang="en-US" sz="1200" b="0" i="0" u="none" strike="noStrike" kern="1200" baseline="0" dirty="0">
                    <a:solidFill>
                      <a:schemeClr val="tx1"/>
                    </a:solidFill>
                    <a:latin typeface="+mn-lt"/>
                    <a:ea typeface="+mn-ea"/>
                    <a:cs typeface="+mn-cs"/>
                  </a:rPr>
                  <a:t>do not compare their fraction models with a same-sized whole, they may not understand what fractions represent.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Then intervene . . . </a:t>
                </a:r>
                <a:r>
                  <a:rPr lang="en-US" sz="1200" b="0" i="0" u="none" strike="noStrike" kern="1200" baseline="0" dirty="0">
                    <a:solidFill>
                      <a:schemeClr val="tx1"/>
                    </a:solidFill>
                    <a:latin typeface="+mn-lt"/>
                    <a:ea typeface="+mn-ea"/>
                    <a:cs typeface="+mn-cs"/>
                  </a:rPr>
                  <a:t>by reminding students that you can only compare fractions that refer to the same-sized whole. If needed, demonstrate with fraction strip manipulatives.</a:t>
                </a:r>
              </a:p>
              <a:p>
                <a:r>
                  <a:rPr lang="en-US" sz="1200" b="1" i="0" u="none" strike="noStrike" kern="1200" baseline="0" dirty="0">
                    <a:solidFill>
                      <a:schemeClr val="tx1"/>
                    </a:solidFill>
                    <a:latin typeface="+mn-lt"/>
                    <a:ea typeface="+mn-ea"/>
                    <a:cs typeface="+mn-cs"/>
                  </a:rPr>
                  <a:t>Ask:</a:t>
                </a:r>
              </a:p>
              <a:p>
                <a:r>
                  <a:rPr lang="en-US" sz="1200" b="0" i="0" u="none" strike="noStrike" kern="1200" baseline="0" dirty="0">
                    <a:solidFill>
                      <a:schemeClr val="tx1"/>
                    </a:solidFill>
                    <a:latin typeface="+mn-lt"/>
                    <a:ea typeface="+mn-ea"/>
                    <a:cs typeface="+mn-cs"/>
                  </a:rPr>
                  <a:t>- Why is it important to compare the fractions with one whole?</a:t>
                </a:r>
              </a:p>
              <a:p>
                <a:r>
                  <a:rPr lang="en-US" sz="1200" b="0" i="0" u="none" strike="noStrike" kern="1200" baseline="0" dirty="0">
                    <a:solidFill>
                      <a:schemeClr val="tx1"/>
                    </a:solidFill>
                    <a:latin typeface="+mn-lt"/>
                    <a:ea typeface="+mn-ea"/>
                    <a:cs typeface="+mn-cs"/>
                  </a:rPr>
                  <a:t>- Could you compare </a:t>
                </a:r>
                <a:r>
                  <a:rPr lang="en-US" sz="1200" b="0" i="0" u="none" strike="noStrike" kern="1200" baseline="0">
                    <a:solidFill>
                      <a:schemeClr val="tx1"/>
                    </a:solidFill>
                    <a:latin typeface="Cambria Math" panose="02040503050406030204" pitchFamily="18" charset="0"/>
                    <a:ea typeface="+mn-ea"/>
                    <a:cs typeface="+mn-cs"/>
                  </a:rPr>
                  <a:t>2/5</a:t>
                </a:r>
                <a:r>
                  <a:rPr lang="en-US" sz="1200" b="0" i="0" u="none" strike="noStrike" kern="1200" baseline="0" dirty="0">
                    <a:solidFill>
                      <a:schemeClr val="tx1"/>
                    </a:solidFill>
                    <a:latin typeface="+mn-lt"/>
                    <a:ea typeface="+mn-ea"/>
                    <a:cs typeface="+mn-cs"/>
                  </a:rPr>
                  <a:t> of a cookie with </a:t>
                </a:r>
                <a:r>
                  <a:rPr lang="en-US" sz="1200" b="0" i="0" u="none" strike="noStrike" kern="1200" baseline="0">
                    <a:solidFill>
                      <a:schemeClr val="tx1"/>
                    </a:solidFill>
                    <a:latin typeface="Cambria Math" panose="02040503050406030204" pitchFamily="18" charset="0"/>
                    <a:ea typeface="+mn-ea"/>
                    <a:cs typeface="+mn-cs"/>
                  </a:rPr>
                  <a:t>1/3</a:t>
                </a:r>
                <a:r>
                  <a:rPr lang="en-US" sz="1200" b="0" i="0" u="none" strike="noStrike" kern="1200" baseline="0" dirty="0">
                    <a:solidFill>
                      <a:schemeClr val="tx1"/>
                    </a:solidFill>
                    <a:latin typeface="+mn-lt"/>
                    <a:ea typeface="+mn-ea"/>
                    <a:cs typeface="+mn-cs"/>
                  </a:rPr>
                  <a:t> of a pizza? Why?</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mc:Fallback>
      </mc:AlternateContent>
      <p:sp>
        <p:nvSpPr>
          <p:cNvPr id="4" name="Slide Number Placeholder 3"/>
          <p:cNvSpPr>
            <a:spLocks noGrp="1"/>
          </p:cNvSpPr>
          <p:nvPr>
            <p:ph type="sldNum" sz="quarter" idx="5"/>
          </p:nvPr>
        </p:nvSpPr>
        <p:spPr/>
        <p:txBody>
          <a:bodyPr/>
          <a:lstStyle/>
          <a:p>
            <a:fld id="{2EAB6B55-2904-8649-9CC0-B0D0BD8881E7}" type="slidenum">
              <a:rPr lang="en-US" smtClean="0"/>
              <a:t>9</a:t>
            </a:fld>
            <a:endParaRPr lang="en-US"/>
          </a:p>
        </p:txBody>
      </p:sp>
    </p:spTree>
    <p:extLst>
      <p:ext uri="{BB962C8B-B14F-4D97-AF65-F5344CB8AC3E}">
        <p14:creationId xmlns:p14="http://schemas.microsoft.com/office/powerpoint/2010/main" val="23479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0788-BA29-1745-8995-921C0E628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62335-5DEC-4C4F-8D5F-24F41F0C5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A7DA8C-E1C7-1C44-8491-EF0342F2B8A1}"/>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5" name="Footer Placeholder 4">
            <a:extLst>
              <a:ext uri="{FF2B5EF4-FFF2-40B4-BE49-F238E27FC236}">
                <a16:creationId xmlns:a16="http://schemas.microsoft.com/office/drawing/2014/main" id="{E88AEDBF-464F-B242-B705-2EBF9D24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BBF65-96DE-4B4D-B29B-F017FD0513A4}"/>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87725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EC29-0F71-C04C-81CA-446D3B692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D606A-84A1-AA46-8078-E00CDAB19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0A815-0244-D541-BB20-2B536A3CF8BF}"/>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5" name="Footer Placeholder 4">
            <a:extLst>
              <a:ext uri="{FF2B5EF4-FFF2-40B4-BE49-F238E27FC236}">
                <a16:creationId xmlns:a16="http://schemas.microsoft.com/office/drawing/2014/main" id="{7A519A59-3F03-A342-803A-00A98DB14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47B0-0487-0242-A9A6-8B3ACB5E7D5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2809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6CD50-9DB7-294F-B472-505A377809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3F26F-A08D-3547-80C3-BE729297F2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7100A-8030-7844-AC45-114E51BDC230}"/>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5" name="Footer Placeholder 4">
            <a:extLst>
              <a:ext uri="{FF2B5EF4-FFF2-40B4-BE49-F238E27FC236}">
                <a16:creationId xmlns:a16="http://schemas.microsoft.com/office/drawing/2014/main" id="{C21FFB23-DE4B-CC47-8825-A909A696F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C5F0F-F177-D242-8342-759BFE6C6651}"/>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39393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EE19-6214-8448-A4E6-03B830A51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84CFE-EF35-2F41-8C92-066A2DE10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61ABD-D3A8-4644-AB86-875E70545DC3}"/>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5" name="Footer Placeholder 4">
            <a:extLst>
              <a:ext uri="{FF2B5EF4-FFF2-40B4-BE49-F238E27FC236}">
                <a16:creationId xmlns:a16="http://schemas.microsoft.com/office/drawing/2014/main" id="{1B12E669-DA42-CF49-82F4-DF8824452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B67FA-9F80-CA43-A5E6-B98BD47FBF53}"/>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56436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0D3-94C3-4040-8B9F-02BFC3CE5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E14997-68AE-AB4C-B603-8A84452F2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853E8-B914-A343-96DD-C08BAAEC8621}"/>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5" name="Footer Placeholder 4">
            <a:extLst>
              <a:ext uri="{FF2B5EF4-FFF2-40B4-BE49-F238E27FC236}">
                <a16:creationId xmlns:a16="http://schemas.microsoft.com/office/drawing/2014/main" id="{1815EF98-BEBA-A340-9623-6E777BCB9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466E8-69CF-C444-B7F7-632A39F120A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9207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0E07-EFA1-0F44-A2E6-DF37CB7E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5F994-24C3-F842-99B8-D513A9BAB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59FAE8-A48D-3845-8D3B-DEA15A11EF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35F22-3383-FA49-AA44-824A8C6A2C93}"/>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6" name="Footer Placeholder 5">
            <a:extLst>
              <a:ext uri="{FF2B5EF4-FFF2-40B4-BE49-F238E27FC236}">
                <a16:creationId xmlns:a16="http://schemas.microsoft.com/office/drawing/2014/main" id="{7F05E4F8-E9BF-964C-8174-9D9F05806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F600D-DC9D-364C-8B47-0D7D7CD48078}"/>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49000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EAF6-04F5-FF45-B4D0-B4D07316C2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B5F1F-6872-D948-A961-79B79120D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F9AFE-7218-4B45-8B6D-CAC7FBD76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FA340-4669-024E-8582-612752D1A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C52B4-65CD-CB44-AA4C-E2101B4BE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E4B715-9493-094D-8412-D51C07541CDC}"/>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8" name="Footer Placeholder 7">
            <a:extLst>
              <a:ext uri="{FF2B5EF4-FFF2-40B4-BE49-F238E27FC236}">
                <a16:creationId xmlns:a16="http://schemas.microsoft.com/office/drawing/2014/main" id="{EC6AA53F-B28E-D845-85F8-22FCB922E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1E5FF-257C-E143-AD72-B9D5BA25C49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44970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5A29-63EA-D143-9408-9FD67D1965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B5113-F691-8147-88A4-6F0742B94A00}"/>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4" name="Footer Placeholder 3">
            <a:extLst>
              <a:ext uri="{FF2B5EF4-FFF2-40B4-BE49-F238E27FC236}">
                <a16:creationId xmlns:a16="http://schemas.microsoft.com/office/drawing/2014/main" id="{DBF3B6A3-8B91-4B43-BAEF-BC6B0D03D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1E11D-A8A2-334A-A259-A2DCDF1EC48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16385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C770EA-F7EB-9841-B528-4B96DDA28B9D}"/>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3" name="Footer Placeholder 2">
            <a:extLst>
              <a:ext uri="{FF2B5EF4-FFF2-40B4-BE49-F238E27FC236}">
                <a16:creationId xmlns:a16="http://schemas.microsoft.com/office/drawing/2014/main" id="{903B4B10-AF4A-9D4D-8445-217E2203F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398EC-8CE9-0B4D-93C4-BDD64A6F5677}"/>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338028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9848-0FCD-514B-84A5-AEE142C80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32033-F558-8B4C-BAD1-6790A17F7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46631-3992-4043-90A5-5CECDBA58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C70A6-CFB2-7641-964E-0BC93F9C0B6E}"/>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6" name="Footer Placeholder 5">
            <a:extLst>
              <a:ext uri="{FF2B5EF4-FFF2-40B4-BE49-F238E27FC236}">
                <a16:creationId xmlns:a16="http://schemas.microsoft.com/office/drawing/2014/main" id="{9865D7F4-E999-6844-9762-4B2BC0F0B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8FBF8-98B3-6347-B020-C4E3E63A41CB}"/>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98100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AEC5-42E5-F745-9A25-7BB9A3857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D987D2-15B2-9546-9321-6E0CA4F74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E6E6DA-10E8-3D42-BBF6-C02B49F10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2A277-D611-4B46-A1B7-FFE60354F210}"/>
              </a:ext>
            </a:extLst>
          </p:cNvPr>
          <p:cNvSpPr>
            <a:spLocks noGrp="1"/>
          </p:cNvSpPr>
          <p:nvPr>
            <p:ph type="dt" sz="half" idx="10"/>
          </p:nvPr>
        </p:nvSpPr>
        <p:spPr/>
        <p:txBody>
          <a:bodyPr/>
          <a:lstStyle/>
          <a:p>
            <a:fld id="{3633BD49-CBBF-7C48-AF49-F7933EAFBB5E}" type="datetimeFigureOut">
              <a:rPr lang="en-US" smtClean="0"/>
              <a:t>4/23/20</a:t>
            </a:fld>
            <a:endParaRPr lang="en-US"/>
          </a:p>
        </p:txBody>
      </p:sp>
      <p:sp>
        <p:nvSpPr>
          <p:cNvPr id="6" name="Footer Placeholder 5">
            <a:extLst>
              <a:ext uri="{FF2B5EF4-FFF2-40B4-BE49-F238E27FC236}">
                <a16:creationId xmlns:a16="http://schemas.microsoft.com/office/drawing/2014/main" id="{42096766-0B62-1E47-BDE6-287B6D6E4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DDA76-0F88-DB4C-840A-F9516E9B7C70}"/>
              </a:ext>
            </a:extLst>
          </p:cNvPr>
          <p:cNvSpPr>
            <a:spLocks noGrp="1"/>
          </p:cNvSpPr>
          <p:nvPr>
            <p:ph type="sldNum" sz="quarter" idx="12"/>
          </p:nvPr>
        </p:nvSpPr>
        <p:spPr/>
        <p:txBody>
          <a:bodyPr/>
          <a:lstStyle/>
          <a:p>
            <a:fld id="{E1B62777-3BE1-1E47-AC23-F90528AC9908}" type="slidenum">
              <a:rPr lang="en-US" smtClean="0"/>
              <a:t>‹#›</a:t>
            </a:fld>
            <a:endParaRPr lang="en-US"/>
          </a:p>
        </p:txBody>
      </p:sp>
    </p:spTree>
    <p:extLst>
      <p:ext uri="{BB962C8B-B14F-4D97-AF65-F5344CB8AC3E}">
        <p14:creationId xmlns:p14="http://schemas.microsoft.com/office/powerpoint/2010/main" val="223294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D7952-616C-934E-B2E5-9BFC813203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2952-EC57-E345-ABF4-7159715CF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28653-FE9C-EB44-B209-231EF01D8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3BD49-CBBF-7C48-AF49-F7933EAFBB5E}" type="datetimeFigureOut">
              <a:rPr lang="en-US" smtClean="0"/>
              <a:t>4/23/20</a:t>
            </a:fld>
            <a:endParaRPr lang="en-US"/>
          </a:p>
        </p:txBody>
      </p:sp>
      <p:sp>
        <p:nvSpPr>
          <p:cNvPr id="5" name="Footer Placeholder 4">
            <a:extLst>
              <a:ext uri="{FF2B5EF4-FFF2-40B4-BE49-F238E27FC236}">
                <a16:creationId xmlns:a16="http://schemas.microsoft.com/office/drawing/2014/main" id="{D5A4B14B-FD2C-CB43-9A96-840ACED78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E8C75-38E5-0845-8244-20C23ED77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62777-3BE1-1E47-AC23-F90528AC9908}" type="slidenum">
              <a:rPr lang="en-US" smtClean="0"/>
              <a:t>‹#›</a:t>
            </a:fld>
            <a:endParaRPr lang="en-US"/>
          </a:p>
        </p:txBody>
      </p:sp>
    </p:spTree>
    <p:extLst>
      <p:ext uri="{BB962C8B-B14F-4D97-AF65-F5344CB8AC3E}">
        <p14:creationId xmlns:p14="http://schemas.microsoft.com/office/powerpoint/2010/main" val="419363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10.png"/><Relationship Id="rId4" Type="http://schemas.openxmlformats.org/officeDocument/2006/relationships/slide" Target="slide3.xml"/><Relationship Id="rId9" Type="http://schemas.openxmlformats.org/officeDocument/2006/relationships/image" Target="../media/image4.pn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6.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7.png"/><Relationship Id="rId4" Type="http://schemas.openxmlformats.org/officeDocument/2006/relationships/slide" Target="slide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9.png"/><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10B2892-0F78-AA4D-9147-959DA12D4B70}"/>
              </a:ext>
            </a:extLst>
          </p:cNvPr>
          <p:cNvPicPr>
            <a:picLocks noChangeAspect="1"/>
          </p:cNvPicPr>
          <p:nvPr/>
        </p:nvPicPr>
        <p:blipFill>
          <a:blip r:embed="rId3"/>
          <a:stretch>
            <a:fillRect/>
          </a:stretch>
        </p:blipFill>
        <p:spPr>
          <a:xfrm>
            <a:off x="3914555" y="1434939"/>
            <a:ext cx="4330700" cy="1117600"/>
          </a:xfrm>
          <a:prstGeom prst="rect">
            <a:avLst/>
          </a:prstGeom>
        </p:spPr>
      </p:pic>
      <p:sp>
        <p:nvSpPr>
          <p:cNvPr id="5" name="Rectangle 4">
            <a:extLst>
              <a:ext uri="{FF2B5EF4-FFF2-40B4-BE49-F238E27FC236}">
                <a16:creationId xmlns:a16="http://schemas.microsoft.com/office/drawing/2014/main" id="{E1845719-ECAA-DC40-8954-19DA4542CF54}"/>
              </a:ext>
            </a:extLst>
          </p:cNvPr>
          <p:cNvSpPr/>
          <p:nvPr/>
        </p:nvSpPr>
        <p:spPr>
          <a:xfrm>
            <a:off x="4077484" y="2870200"/>
            <a:ext cx="8114516" cy="1117600"/>
          </a:xfrm>
          <a:prstGeom prst="rect">
            <a:avLst/>
          </a:prstGeom>
          <a:solidFill>
            <a:srgbClr val="2C97DD"/>
          </a:solidFill>
          <a:ln>
            <a:noFill/>
          </a:ln>
        </p:spPr>
        <p:txBody>
          <a:bodyPr wrap="square" lIns="270000" tIns="360000" rIns="0" anchor="t">
            <a:noAutofit/>
          </a:bodyPr>
          <a:lstStyle/>
          <a:p>
            <a:pPr algn="l">
              <a:lnSpc>
                <a:spcPct val="50000"/>
              </a:lnSpc>
            </a:pPr>
            <a:r>
              <a:rPr lang="en-US" sz="2800" b="1" i="0" spc="0" dirty="0">
                <a:solidFill>
                  <a:schemeClr val="bg1"/>
                </a:solidFill>
                <a:latin typeface="Arial" panose="020B0604020202020204" pitchFamily="34" charset="0"/>
                <a:cs typeface="Arial" panose="020B0604020202020204" pitchFamily="34" charset="0"/>
              </a:rPr>
              <a:t>Spark Your Learning</a:t>
            </a:r>
          </a:p>
          <a:p>
            <a:pPr algn="ctr">
              <a:lnSpc>
                <a:spcPct val="20000"/>
              </a:lnSpc>
            </a:pPr>
            <a:endParaRPr lang="en-US" sz="1200" b="1" i="0" spc="0" dirty="0">
              <a:solidFill>
                <a:schemeClr val="bg1"/>
              </a:solidFill>
              <a:latin typeface="Arial" panose="020B0604020202020204" pitchFamily="34" charset="0"/>
              <a:cs typeface="Arial" panose="020B0604020202020204" pitchFamily="34" charset="0"/>
            </a:endParaRPr>
          </a:p>
          <a:p>
            <a:pPr>
              <a:lnSpc>
                <a:spcPct val="170000"/>
              </a:lnSpc>
            </a:pPr>
            <a:r>
              <a:rPr lang="en-US" sz="1200" b="1" i="0" spc="0" dirty="0">
                <a:solidFill>
                  <a:schemeClr val="bg1"/>
                </a:solidFill>
                <a:latin typeface="Arial" panose="020B0604020202020204" pitchFamily="34" charset="0"/>
                <a:cs typeface="Arial" panose="020B0604020202020204" pitchFamily="34" charset="0"/>
              </a:rPr>
              <a:t>Grade 4 </a:t>
            </a:r>
            <a:r>
              <a:rPr lang="en-US" sz="800" b="1" i="0" spc="0" baseline="30000" dirty="0">
                <a:solidFill>
                  <a:schemeClr val="bg1"/>
                </a:solidFill>
                <a:latin typeface="Arial Black" panose="020B0604020202020204" pitchFamily="34" charset="0"/>
                <a:cs typeface="Arial Black" panose="020B0604020202020204" pitchFamily="34" charset="0"/>
              </a:rPr>
              <a:t>•</a:t>
            </a:r>
            <a:r>
              <a:rPr lang="en-US" sz="1200" b="1" i="0" spc="0" dirty="0">
                <a:solidFill>
                  <a:schemeClr val="bg1"/>
                </a:solidFill>
                <a:latin typeface="Arial" panose="020B0604020202020204" pitchFamily="34" charset="0"/>
                <a:cs typeface="Arial" panose="020B0604020202020204" pitchFamily="34" charset="0"/>
              </a:rPr>
              <a:t> Lesson </a:t>
            </a:r>
            <a:r>
              <a:rPr lang="en-US" sz="1200" b="1" dirty="0">
                <a:solidFill>
                  <a:schemeClr val="bg1"/>
                </a:solidFill>
                <a:latin typeface="Arial" panose="020B0604020202020204" pitchFamily="34" charset="0"/>
                <a:cs typeface="Arial" panose="020B0604020202020204" pitchFamily="34" charset="0"/>
              </a:rPr>
              <a:t>17.1 – Identify and Draw Perpendicular and Parallel Lines</a:t>
            </a:r>
            <a:endParaRPr lang="en-US" sz="1200" b="1" i="0" spc="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BC2D55E-5250-E949-AEAE-C00519294705}"/>
              </a:ext>
            </a:extLst>
          </p:cNvPr>
          <p:cNvPicPr>
            <a:picLocks noChangeAspect="1"/>
          </p:cNvPicPr>
          <p:nvPr/>
        </p:nvPicPr>
        <p:blipFill>
          <a:blip r:embed="rId4">
            <a:alphaModFix/>
          </a:blip>
          <a:stretch>
            <a:fillRect/>
          </a:stretch>
        </p:blipFill>
        <p:spPr>
          <a:xfrm>
            <a:off x="11500538" y="3267256"/>
            <a:ext cx="383938" cy="383938"/>
          </a:xfrm>
          <a:prstGeom prst="rect">
            <a:avLst/>
          </a:prstGeom>
          <a:ln w="22225">
            <a:noFill/>
          </a:ln>
        </p:spPr>
      </p:pic>
      <p:pic>
        <p:nvPicPr>
          <p:cNvPr id="7" name="Picture 6">
            <a:extLst>
              <a:ext uri="{FF2B5EF4-FFF2-40B4-BE49-F238E27FC236}">
                <a16:creationId xmlns:a16="http://schemas.microsoft.com/office/drawing/2014/main" id="{E7ACFDA1-271C-AD41-AD5F-196F3D2211D6}"/>
              </a:ext>
            </a:extLst>
          </p:cNvPr>
          <p:cNvPicPr>
            <a:picLocks noChangeAspect="1"/>
          </p:cNvPicPr>
          <p:nvPr/>
        </p:nvPicPr>
        <p:blipFill>
          <a:blip r:embed="rId5"/>
          <a:stretch>
            <a:fillRect/>
          </a:stretch>
        </p:blipFill>
        <p:spPr>
          <a:xfrm>
            <a:off x="10553700" y="0"/>
            <a:ext cx="1638300" cy="1638300"/>
          </a:xfrm>
          <a:prstGeom prst="rect">
            <a:avLst/>
          </a:prstGeom>
        </p:spPr>
      </p:pic>
      <p:sp>
        <p:nvSpPr>
          <p:cNvPr id="8" name="Rectangle 7">
            <a:extLst>
              <a:ext uri="{FF2B5EF4-FFF2-40B4-BE49-F238E27FC236}">
                <a16:creationId xmlns:a16="http://schemas.microsoft.com/office/drawing/2014/main" id="{E3B0259F-0194-9F40-B42B-27F1122F93BD}"/>
              </a:ext>
            </a:extLst>
          </p:cNvPr>
          <p:cNvSpPr/>
          <p:nvPr/>
        </p:nvSpPr>
        <p:spPr>
          <a:xfrm>
            <a:off x="4077484" y="5796153"/>
            <a:ext cx="8114516" cy="1015663"/>
          </a:xfrm>
          <a:prstGeom prst="rect">
            <a:avLst/>
          </a:prstGeom>
        </p:spPr>
        <p:txBody>
          <a:bodyPr wrap="square">
            <a:spAutoFit/>
          </a:bodyPr>
          <a:lstStyle/>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Copyright © by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All rights reserved. No part of the material protected by this copyright may be reproduced or utilized in any form or by any means, electronic or mechanical, including photocopying, recording, broadcasting or by any other information storage and retrieval system, without written permission of the copyright owner unless such copying is expressly permitted by federal copyright law.</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pages that are specifically enabled by the program and indicated by the presence of the print icon may be printed and reproduced in classroom quantities by individual teachers using the corresponding student’s textbook or kit as the major vehicle for regular classroom instruction. Requests for information on other matters regarding duplication of this work should be submitted through our Permissions website at https://</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customercare.hmhco.com</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contactus</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Permissions.html</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or mailed to Houghton Mifflin Harcourt Publishing Company, Attn: Compliance, Contracts, and Licensing, 9400 </a:t>
            </a:r>
            <a:r>
              <a:rPr lang="en-US" sz="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Southpark</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Center Loop, Orlando, Florida 32819-8647.</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HOUGHTON MIFFLIN HARCOURT and the HMH Logo are trademarks and service marks of Houghton Mifflin Harcourt Publishing Company. You shall not display, disparage, dilute or taint Houghton Mifflin Harcourt trademarks and service marks or use any confusingly similar marks, or use Houghton Mifflin Harcourt marks in such a way that would misrepresent the identity of the owner. Any permitted use of Houghton Mifflin Harcourt trademarks and service marks inures to the benefit of Houghton Mifflin Harcourt Publishing Company.</a:t>
            </a:r>
            <a:endParaRPr lang="en-US" sz="600" dirty="0">
              <a:latin typeface="Arial" panose="020B0604020202020204" pitchFamily="34" charset="0"/>
              <a:ea typeface="Times New Roman" panose="02020603050405020304" pitchFamily="18" charset="0"/>
              <a:cs typeface="Arial" panose="020B0604020202020204" pitchFamily="34" charset="0"/>
            </a:endParaRPr>
          </a:p>
          <a:p>
            <a:r>
              <a:rPr lang="en-US" sz="600" dirty="0">
                <a:solidFill>
                  <a:srgbClr val="000000"/>
                </a:solidFill>
                <a:latin typeface="Arial" panose="020B0604020202020204" pitchFamily="34" charset="0"/>
                <a:ea typeface="Calibri" panose="020F0502020204030204" pitchFamily="34" charset="0"/>
                <a:cs typeface="Arial" panose="020B0604020202020204" pitchFamily="34" charset="0"/>
              </a:rPr>
              <a:t>All other trademarks, service marks or registered trademarks appearing on Houghton Mifflin Harcourt Publishing Company websites are the trademarks or service marks of </a:t>
            </a:r>
            <a:r>
              <a:rPr lang="en-US" sz="600" dirty="0">
                <a:solidFill>
                  <a:srgbClr val="000000"/>
                </a:solidFill>
                <a:latin typeface="Arial" panose="020B0604020202020204" pitchFamily="34" charset="0"/>
                <a:ea typeface="Times New Roman" panose="02020603050405020304" pitchFamily="18" charset="0"/>
                <a:cs typeface="Arial" panose="020B0604020202020204" pitchFamily="34" charset="0"/>
              </a:rPr>
              <a:t>their respective owners.</a:t>
            </a:r>
            <a:endParaRPr lang="en-US" sz="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882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ABEB7700-35C2-4A47-B7CB-1F305EB71CAE}"/>
              </a:ext>
            </a:extLst>
          </p:cNvPr>
          <p:cNvSpPr/>
          <p:nvPr/>
        </p:nvSpPr>
        <p:spPr>
          <a:xfrm>
            <a:off x="0" y="182830"/>
            <a:ext cx="11638344"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Share Your Thinking</a:t>
            </a:r>
          </a:p>
        </p:txBody>
      </p:sp>
      <p:pic>
        <p:nvPicPr>
          <p:cNvPr id="15" name="Picture 14" descr="A picture containing drawing&#10;&#10;Description automatically generated">
            <a:extLst>
              <a:ext uri="{FF2B5EF4-FFF2-40B4-BE49-F238E27FC236}">
                <a16:creationId xmlns:a16="http://schemas.microsoft.com/office/drawing/2014/main" id="{0466BAB0-8549-7046-B211-12686096BCA2}"/>
              </a:ext>
            </a:extLst>
          </p:cNvPr>
          <p:cNvPicPr>
            <a:picLocks noChangeAspect="1"/>
          </p:cNvPicPr>
          <p:nvPr/>
        </p:nvPicPr>
        <p:blipFill>
          <a:blip r:embed="rId10"/>
          <a:stretch>
            <a:fillRect/>
          </a:stretch>
        </p:blipFill>
        <p:spPr>
          <a:xfrm>
            <a:off x="4364656" y="192430"/>
            <a:ext cx="563841" cy="544398"/>
          </a:xfrm>
          <a:prstGeom prst="rect">
            <a:avLst/>
          </a:prstGeom>
        </p:spPr>
      </p:pic>
      <p:sp>
        <p:nvSpPr>
          <p:cNvPr id="16" name="Rounded Rectangle 15">
            <a:extLst>
              <a:ext uri="{FF2B5EF4-FFF2-40B4-BE49-F238E27FC236}">
                <a16:creationId xmlns:a16="http://schemas.microsoft.com/office/drawing/2014/main" id="{4D7933CA-3FEB-7B45-9B55-1B8951C416AD}"/>
              </a:ext>
            </a:extLst>
          </p:cNvPr>
          <p:cNvSpPr/>
          <p:nvPr/>
        </p:nvSpPr>
        <p:spPr>
          <a:xfrm>
            <a:off x="441624" y="2797834"/>
            <a:ext cx="5654376" cy="1131251"/>
          </a:xfrm>
          <a:prstGeom prst="roundRect">
            <a:avLst/>
          </a:prstGeom>
          <a:solidFill>
            <a:srgbClr val="FBF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D8BFA992-309E-7742-A298-66A3CAC6E605}"/>
              </a:ext>
            </a:extLst>
          </p:cNvPr>
          <p:cNvPicPr>
            <a:picLocks noChangeAspect="1"/>
          </p:cNvPicPr>
          <p:nvPr/>
        </p:nvPicPr>
        <p:blipFill>
          <a:blip r:embed="rId10"/>
          <a:stretch>
            <a:fillRect/>
          </a:stretch>
        </p:blipFill>
        <p:spPr>
          <a:xfrm>
            <a:off x="613014" y="2936385"/>
            <a:ext cx="521914" cy="503917"/>
          </a:xfrm>
          <a:prstGeom prst="rect">
            <a:avLst/>
          </a:prstGeom>
        </p:spPr>
      </p:pic>
      <p:sp>
        <p:nvSpPr>
          <p:cNvPr id="18" name="TextBox 17">
            <a:extLst>
              <a:ext uri="{FF2B5EF4-FFF2-40B4-BE49-F238E27FC236}">
                <a16:creationId xmlns:a16="http://schemas.microsoft.com/office/drawing/2014/main" id="{195BD7D2-8C33-B54D-992D-CDEFD1E72BED}"/>
              </a:ext>
            </a:extLst>
          </p:cNvPr>
          <p:cNvSpPr txBox="1"/>
          <p:nvPr/>
        </p:nvSpPr>
        <p:spPr>
          <a:xfrm>
            <a:off x="1343063" y="2900996"/>
            <a:ext cx="4650943" cy="667246"/>
          </a:xfrm>
          <a:prstGeom prst="rect">
            <a:avLst/>
          </a:prstGeom>
          <a:noFill/>
        </p:spPr>
        <p:txBody>
          <a:bodyPr wrap="square" lIns="0" tIns="251999" rIns="144000" bIns="0" rtlCol="0" anchor="ctr" anchorCtr="0">
            <a:noAutofit/>
          </a:bodyPr>
          <a:lstStyle/>
          <a:p>
            <a:pPr lvl="0">
              <a:lnSpc>
                <a:spcPct val="120000"/>
              </a:lnSpc>
              <a:defRPr/>
            </a:pPr>
            <a:r>
              <a:rPr lang="en-IE" sz="1800" b="1" i="0" kern="1200" dirty="0">
                <a:solidFill>
                  <a:srgbClr val="900170"/>
                </a:solidFill>
                <a:effectLst/>
                <a:latin typeface="Arial" panose="020B0604020202020204" pitchFamily="34" charset="0"/>
                <a:ea typeface="+mn-ea"/>
                <a:cs typeface="Arial" panose="020B0604020202020204" pitchFamily="34" charset="0"/>
              </a:rPr>
              <a:t>Turn and Talk  </a:t>
            </a:r>
            <a:r>
              <a:rPr lang="en-US" dirty="0">
                <a:solidFill>
                  <a:srgbClr val="4C4E50"/>
                </a:solidFill>
                <a:latin typeface="Arial" panose="020B0604020202020204" pitchFamily="34" charset="0"/>
                <a:cs typeface="Arial" panose="020B0604020202020204" pitchFamily="34" charset="0"/>
              </a:rPr>
              <a:t>How does your choice for each term compare with the choices of others?</a:t>
            </a:r>
            <a:endParaRPr lang="en-US" sz="1800" dirty="0"/>
          </a:p>
        </p:txBody>
      </p:sp>
      <p:sp>
        <p:nvSpPr>
          <p:cNvPr id="34" name="Rounded Rectangle 33">
            <a:hlinkClick r:id="rId11" action="ppaction://hlinksldjump"/>
            <a:extLst>
              <a:ext uri="{FF2B5EF4-FFF2-40B4-BE49-F238E27FC236}">
                <a16:creationId xmlns:a16="http://schemas.microsoft.com/office/drawing/2014/main" id="{C8C24A39-D9D4-E74C-AB31-AB035C986419}"/>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5" name="Rounded Rectangle 34">
            <a:hlinkClick r:id="rId12" action="ppaction://hlinksldjump"/>
            <a:extLst>
              <a:ext uri="{FF2B5EF4-FFF2-40B4-BE49-F238E27FC236}">
                <a16:creationId xmlns:a16="http://schemas.microsoft.com/office/drawing/2014/main" id="{D66E1321-11E7-4D49-BF18-9B7AE4C34617}"/>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3" action="ppaction://hlinksldjump"/>
            <a:extLst>
              <a:ext uri="{FF2B5EF4-FFF2-40B4-BE49-F238E27FC236}">
                <a16:creationId xmlns:a16="http://schemas.microsoft.com/office/drawing/2014/main" id="{E001FDEC-BE54-9D4A-BBA4-D4C4AB81DF72}"/>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30" name="Rectangle 29">
            <a:extLst>
              <a:ext uri="{FF2B5EF4-FFF2-40B4-BE49-F238E27FC236}">
                <a16:creationId xmlns:a16="http://schemas.microsoft.com/office/drawing/2014/main" id="{F7383C55-D3A7-4382-9988-DBCF5A2C81F6}"/>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80EF89B-181F-480F-9357-2628CDEA9898}"/>
              </a:ext>
            </a:extLst>
          </p:cNvPr>
          <p:cNvSpPr txBox="1"/>
          <p:nvPr/>
        </p:nvSpPr>
        <p:spPr>
          <a:xfrm>
            <a:off x="6982963" y="1019532"/>
            <a:ext cx="5238243" cy="2215478"/>
          </a:xfrm>
          <a:prstGeom prst="rect">
            <a:avLst/>
          </a:prstGeom>
          <a:noFill/>
        </p:spPr>
        <p:txBody>
          <a:bodyPr wrap="square" rtlCol="0">
            <a:spAutoFit/>
          </a:bodyPr>
          <a:lstStyle/>
          <a:p>
            <a:pPr>
              <a:lnSpc>
                <a:spcPct val="130000"/>
              </a:lnSpc>
            </a:pPr>
            <a:r>
              <a:rPr lang="en-US" dirty="0">
                <a:solidFill>
                  <a:srgbClr val="4C4E50"/>
                </a:solidFill>
                <a:latin typeface="Arial" panose="020B0604020202020204" pitchFamily="34" charset="0"/>
                <a:cs typeface="Arial" panose="020B0604020202020204" pitchFamily="34" charset="0"/>
              </a:rPr>
              <a:t>A news station’s drone pilot is flying a drone over a neighborhood as part of a news story. The images that the drone captures reveal intersecting lines, parallel lines, and perpendicular lines. How can you show each of these terms in this picture of a neighborhood?</a:t>
            </a:r>
          </a:p>
        </p:txBody>
      </p:sp>
      <p:pic>
        <p:nvPicPr>
          <p:cNvPr id="37" name="Picture 36">
            <a:extLst>
              <a:ext uri="{FF2B5EF4-FFF2-40B4-BE49-F238E27FC236}">
                <a16:creationId xmlns:a16="http://schemas.microsoft.com/office/drawing/2014/main" id="{032430E1-806A-4706-B551-A8AC56B40BA2}"/>
              </a:ext>
            </a:extLst>
          </p:cNvPr>
          <p:cNvPicPr>
            <a:picLocks noChangeAspect="1"/>
          </p:cNvPicPr>
          <p:nvPr/>
        </p:nvPicPr>
        <p:blipFill>
          <a:blip r:embed="rId14"/>
          <a:stretch>
            <a:fillRect/>
          </a:stretch>
        </p:blipFill>
        <p:spPr>
          <a:xfrm>
            <a:off x="7017787" y="3310292"/>
            <a:ext cx="4946609" cy="2774154"/>
          </a:xfrm>
          <a:prstGeom prst="rect">
            <a:avLst/>
          </a:prstGeom>
        </p:spPr>
      </p:pic>
    </p:spTree>
    <p:extLst>
      <p:ext uri="{BB962C8B-B14F-4D97-AF65-F5344CB8AC3E}">
        <p14:creationId xmlns:p14="http://schemas.microsoft.com/office/powerpoint/2010/main" val="368434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32" name="TextBox 31">
            <a:extLst>
              <a:ext uri="{FF2B5EF4-FFF2-40B4-BE49-F238E27FC236}">
                <a16:creationId xmlns:a16="http://schemas.microsoft.com/office/drawing/2014/main" id="{51E9CC1D-C4D6-D34C-81ED-C054CF7D3A9F}"/>
              </a:ext>
            </a:extLst>
          </p:cNvPr>
          <p:cNvSpPr txBox="1"/>
          <p:nvPr/>
        </p:nvSpPr>
        <p:spPr>
          <a:xfrm>
            <a:off x="318904" y="1065637"/>
            <a:ext cx="6087609" cy="2575577"/>
          </a:xfrm>
          <a:prstGeom prst="rect">
            <a:avLst/>
          </a:prstGeom>
          <a:noFill/>
        </p:spPr>
        <p:txBody>
          <a:bodyPr wrap="square" rtlCol="0">
            <a:spAutoFit/>
          </a:bodyPr>
          <a:lstStyle/>
          <a:p>
            <a:pPr>
              <a:lnSpc>
                <a:spcPct val="130000"/>
              </a:lnSpc>
            </a:pPr>
            <a:r>
              <a:rPr lang="en-US" dirty="0">
                <a:solidFill>
                  <a:srgbClr val="4C4E50"/>
                </a:solidFill>
                <a:latin typeface="Arial" panose="020B0604020202020204" pitchFamily="34" charset="0"/>
                <a:cs typeface="Arial" panose="020B0604020202020204" pitchFamily="34" charset="0"/>
              </a:rPr>
              <a:t>A news station’s drone pilot is flying a drone over a neighborhood as part of a news story. The images that</a:t>
            </a:r>
          </a:p>
          <a:p>
            <a:pPr>
              <a:lnSpc>
                <a:spcPct val="130000"/>
              </a:lnSpc>
            </a:pPr>
            <a:r>
              <a:rPr lang="en-US" dirty="0">
                <a:solidFill>
                  <a:srgbClr val="4C4E50"/>
                </a:solidFill>
                <a:latin typeface="Arial" panose="020B0604020202020204" pitchFamily="34" charset="0"/>
                <a:cs typeface="Arial" panose="020B0604020202020204" pitchFamily="34" charset="0"/>
              </a:rPr>
              <a:t>the drone captures reveal intersecting lines, parallel lines,</a:t>
            </a:r>
          </a:p>
          <a:p>
            <a:pPr>
              <a:lnSpc>
                <a:spcPct val="130000"/>
              </a:lnSpc>
            </a:pPr>
            <a:r>
              <a:rPr lang="en-US" dirty="0">
                <a:solidFill>
                  <a:srgbClr val="4C4E50"/>
                </a:solidFill>
                <a:latin typeface="Arial" panose="020B0604020202020204" pitchFamily="34" charset="0"/>
                <a:cs typeface="Arial" panose="020B0604020202020204" pitchFamily="34" charset="0"/>
              </a:rPr>
              <a:t>and perpendicular lines. How can you show each of these</a:t>
            </a:r>
          </a:p>
          <a:p>
            <a:pPr>
              <a:lnSpc>
                <a:spcPct val="130000"/>
              </a:lnSpc>
            </a:pPr>
            <a:r>
              <a:rPr lang="en-US" dirty="0">
                <a:solidFill>
                  <a:srgbClr val="4C4E50"/>
                </a:solidFill>
                <a:latin typeface="Arial" panose="020B0604020202020204" pitchFamily="34" charset="0"/>
                <a:cs typeface="Arial" panose="020B0604020202020204" pitchFamily="34" charset="0"/>
              </a:rPr>
              <a:t>terms in this picture of a neighborhood?</a:t>
            </a:r>
          </a:p>
          <a:p>
            <a:pPr>
              <a:lnSpc>
                <a:spcPct val="130000"/>
              </a:lnSpc>
            </a:pPr>
            <a:endParaRPr lang="en-US" dirty="0">
              <a:solidFill>
                <a:srgbClr val="4C4E50"/>
              </a:solidFill>
              <a:latin typeface="Arial" panose="020B0604020202020204" pitchFamily="34" charset="0"/>
              <a:cs typeface="Arial" panose="020B0604020202020204" pitchFamily="34" charset="0"/>
            </a:endParaRPr>
          </a:p>
          <a:p>
            <a:pPr>
              <a:lnSpc>
                <a:spcPct val="130000"/>
              </a:lnSpc>
            </a:pPr>
            <a:r>
              <a:rPr lang="en-US" b="1" dirty="0">
                <a:solidFill>
                  <a:srgbClr val="4C4E50"/>
                </a:solidFill>
                <a:latin typeface="Arial" panose="020B0604020202020204" pitchFamily="34" charset="0"/>
                <a:cs typeface="Arial" panose="020B0604020202020204" pitchFamily="34" charset="0"/>
              </a:rPr>
              <a:t>Draw and label lines to show your thinking.</a:t>
            </a:r>
          </a:p>
        </p:txBody>
      </p:sp>
      <p:sp>
        <p:nvSpPr>
          <p:cNvPr id="33" name="Rectangle 32">
            <a:extLst>
              <a:ext uri="{FF2B5EF4-FFF2-40B4-BE49-F238E27FC236}">
                <a16:creationId xmlns:a16="http://schemas.microsoft.com/office/drawing/2014/main" id="{EDFCCBF1-08F7-CB40-96B0-E33EB00DAD55}"/>
              </a:ext>
            </a:extLst>
          </p:cNvPr>
          <p:cNvSpPr/>
          <p:nvPr/>
        </p:nvSpPr>
        <p:spPr>
          <a:xfrm>
            <a:off x="0" y="155328"/>
            <a:ext cx="12192000" cy="553998"/>
          </a:xfrm>
          <a:prstGeom prst="rect">
            <a:avLst/>
          </a:prstGeom>
        </p:spPr>
        <p:txBody>
          <a:bodyPr wrap="square" lIns="396000">
            <a:spAutoFit/>
          </a:bodyPr>
          <a:lstStyle/>
          <a:p>
            <a:pPr algn="l"/>
            <a:r>
              <a:rPr lang="en-US" sz="3000" b="1" i="0" spc="0" dirty="0">
                <a:solidFill>
                  <a:schemeClr val="bg1"/>
                </a:solidFill>
                <a:latin typeface="Arial" panose="020B0604020202020204" pitchFamily="34" charset="0"/>
                <a:cs typeface="Arial" panose="020B0604020202020204" pitchFamily="34" charset="0"/>
              </a:rPr>
              <a:t>Spark Your Learning</a:t>
            </a:r>
          </a:p>
        </p:txBody>
      </p:sp>
      <p:sp>
        <p:nvSpPr>
          <p:cNvPr id="18" name="Rounded Rectangle 17">
            <a:hlinkClick r:id="rId10" action="ppaction://hlinksldjump"/>
            <a:extLst>
              <a:ext uri="{FF2B5EF4-FFF2-40B4-BE49-F238E27FC236}">
                <a16:creationId xmlns:a16="http://schemas.microsoft.com/office/drawing/2014/main" id="{4CFA18D3-2FB4-FE4D-80FC-2E64EAC2B498}"/>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9" name="Rounded Rectangle 18">
            <a:hlinkClick r:id="rId11" action="ppaction://hlinksldjump"/>
            <a:extLst>
              <a:ext uri="{FF2B5EF4-FFF2-40B4-BE49-F238E27FC236}">
                <a16:creationId xmlns:a16="http://schemas.microsoft.com/office/drawing/2014/main" id="{1BB02A02-1419-8C4E-AC16-D2A3217EAD80}"/>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6" name="Rounded Rectangle 35">
            <a:hlinkClick r:id="rId12" action="ppaction://hlinksldjump"/>
            <a:extLst>
              <a:ext uri="{FF2B5EF4-FFF2-40B4-BE49-F238E27FC236}">
                <a16:creationId xmlns:a16="http://schemas.microsoft.com/office/drawing/2014/main" id="{DFE7CDF7-C973-1041-9F53-56709FCD0F55}"/>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0EBBC986-A105-43B6-955C-34F0BE36DB40}"/>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4CFF1D-00A4-4468-A3BA-E3A024631C39}"/>
              </a:ext>
            </a:extLst>
          </p:cNvPr>
          <p:cNvPicPr>
            <a:picLocks noChangeAspect="1"/>
          </p:cNvPicPr>
          <p:nvPr/>
        </p:nvPicPr>
        <p:blipFill>
          <a:blip r:embed="rId13"/>
          <a:stretch>
            <a:fillRect/>
          </a:stretch>
        </p:blipFill>
        <p:spPr>
          <a:xfrm>
            <a:off x="6512305" y="1049103"/>
            <a:ext cx="5286586" cy="2964820"/>
          </a:xfrm>
          <a:prstGeom prst="rect">
            <a:avLst/>
          </a:prstGeom>
        </p:spPr>
      </p:pic>
    </p:spTree>
    <p:extLst>
      <p:ext uri="{BB962C8B-B14F-4D97-AF65-F5344CB8AC3E}">
        <p14:creationId xmlns:p14="http://schemas.microsoft.com/office/powerpoint/2010/main" val="487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F816C6BF-DF18-EE4E-9A3F-720D87A2F5BE}"/>
              </a:ext>
            </a:extLst>
          </p:cNvPr>
          <p:cNvSpPr/>
          <p:nvPr/>
        </p:nvSpPr>
        <p:spPr>
          <a:xfrm>
            <a:off x="0" y="176106"/>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Get Motivated</a:t>
            </a:r>
          </a:p>
        </p:txBody>
      </p:sp>
      <p:sp>
        <p:nvSpPr>
          <p:cNvPr id="15" name="TextBox 14">
            <a:extLst>
              <a:ext uri="{FF2B5EF4-FFF2-40B4-BE49-F238E27FC236}">
                <a16:creationId xmlns:a16="http://schemas.microsoft.com/office/drawing/2014/main" id="{1D570D37-4E45-8941-901A-54AAB969EDCA}"/>
              </a:ext>
            </a:extLst>
          </p:cNvPr>
          <p:cNvSpPr txBox="1"/>
          <p:nvPr/>
        </p:nvSpPr>
        <p:spPr>
          <a:xfrm>
            <a:off x="318904" y="1065637"/>
            <a:ext cx="6081896" cy="1135183"/>
          </a:xfrm>
          <a:prstGeom prst="rect">
            <a:avLst/>
          </a:prstGeom>
          <a:noFill/>
        </p:spPr>
        <p:txBody>
          <a:bodyPr wrap="square" lIns="90000" rtlCol="0">
            <a:spAutoFit/>
          </a:bodyPr>
          <a:lstStyle/>
          <a:p>
            <a:pPr marL="285750" indent="-285750">
              <a:lnSpc>
                <a:spcPct val="130000"/>
              </a:lnSpc>
              <a:buFont typeface="Arial" panose="020B0604020202020204" pitchFamily="34" charset="0"/>
              <a:buChar char="•"/>
            </a:pPr>
            <a:r>
              <a:rPr lang="en-US" dirty="0">
                <a:solidFill>
                  <a:srgbClr val="4C4E50"/>
                </a:solidFill>
                <a:latin typeface="Arial" panose="020B0604020202020204" pitchFamily="34" charset="0"/>
                <a:cs typeface="Arial" panose="020B0604020202020204" pitchFamily="34" charset="0"/>
              </a:rPr>
              <a:t>Have you ever taken a ride in a helicopter or an airplane? </a:t>
            </a:r>
          </a:p>
          <a:p>
            <a:pPr marL="285750" indent="-285750">
              <a:lnSpc>
                <a:spcPct val="130000"/>
              </a:lnSpc>
              <a:buFont typeface="Arial" panose="020B0604020202020204" pitchFamily="34" charset="0"/>
              <a:buChar char="•"/>
            </a:pPr>
            <a:r>
              <a:rPr lang="en-US" dirty="0">
                <a:solidFill>
                  <a:srgbClr val="4C4E50"/>
                </a:solidFill>
                <a:latin typeface="Arial" panose="020B0604020202020204" pitchFamily="34" charset="0"/>
                <a:cs typeface="Arial" panose="020B0604020202020204" pitchFamily="34" charset="0"/>
              </a:rPr>
              <a:t>Have you ever looked out the window of a tall building? </a:t>
            </a:r>
          </a:p>
        </p:txBody>
      </p:sp>
      <p:sp>
        <p:nvSpPr>
          <p:cNvPr id="18" name="Rounded Rectangle 17">
            <a:hlinkClick r:id="rId10" action="ppaction://hlinksldjump"/>
            <a:extLst>
              <a:ext uri="{FF2B5EF4-FFF2-40B4-BE49-F238E27FC236}">
                <a16:creationId xmlns:a16="http://schemas.microsoft.com/office/drawing/2014/main" id="{DD499243-006B-4B4D-A99F-FFE9C775A512}"/>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9" name="Rounded Rectangle 18">
            <a:hlinkClick r:id="rId11" action="ppaction://hlinksldjump"/>
            <a:extLst>
              <a:ext uri="{FF2B5EF4-FFF2-40B4-BE49-F238E27FC236}">
                <a16:creationId xmlns:a16="http://schemas.microsoft.com/office/drawing/2014/main" id="{037132A5-9C58-144E-BFA9-CD2AC92EE658}"/>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2" name="Rounded Rectangle 31">
            <a:hlinkClick r:id="rId12" action="ppaction://hlinksldjump"/>
            <a:extLst>
              <a:ext uri="{FF2B5EF4-FFF2-40B4-BE49-F238E27FC236}">
                <a16:creationId xmlns:a16="http://schemas.microsoft.com/office/drawing/2014/main" id="{24B9B558-DA6E-D547-8491-4A520BE3B518}"/>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1564407E-D93F-4966-832F-BC215F265285}"/>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850E6AF-6521-4971-8B0A-7862E6A41492}"/>
              </a:ext>
            </a:extLst>
          </p:cNvPr>
          <p:cNvPicPr>
            <a:picLocks noChangeAspect="1"/>
          </p:cNvPicPr>
          <p:nvPr/>
        </p:nvPicPr>
        <p:blipFill>
          <a:blip r:embed="rId13"/>
          <a:stretch>
            <a:fillRect/>
          </a:stretch>
        </p:blipFill>
        <p:spPr>
          <a:xfrm>
            <a:off x="6512305" y="1049103"/>
            <a:ext cx="5286586" cy="2964820"/>
          </a:xfrm>
          <a:prstGeom prst="rect">
            <a:avLst/>
          </a:prstGeom>
        </p:spPr>
      </p:pic>
    </p:spTree>
    <p:extLst>
      <p:ext uri="{BB962C8B-B14F-4D97-AF65-F5344CB8AC3E}">
        <p14:creationId xmlns:p14="http://schemas.microsoft.com/office/powerpoint/2010/main" val="19930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383F5742-83AC-924C-95C8-9DA7310DDAA2}"/>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Three Reads</a:t>
            </a:r>
          </a:p>
        </p:txBody>
      </p:sp>
      <p:sp>
        <p:nvSpPr>
          <p:cNvPr id="15" name="TextBox 14">
            <a:extLst>
              <a:ext uri="{FF2B5EF4-FFF2-40B4-BE49-F238E27FC236}">
                <a16:creationId xmlns:a16="http://schemas.microsoft.com/office/drawing/2014/main" id="{0FD5D77A-31BB-E943-AAE7-7878E33B4F1F}"/>
              </a:ext>
            </a:extLst>
          </p:cNvPr>
          <p:cNvSpPr txBox="1"/>
          <p:nvPr/>
        </p:nvSpPr>
        <p:spPr>
          <a:xfrm>
            <a:off x="318904" y="1065637"/>
            <a:ext cx="6503598" cy="5192191"/>
          </a:xfrm>
          <a:prstGeom prst="rect">
            <a:avLst/>
          </a:prstGeom>
          <a:noFill/>
        </p:spPr>
        <p:txBody>
          <a:bodyPr wrap="square" rtlCol="0">
            <a:spAutoFit/>
          </a:bodyPr>
          <a:lstStyle/>
          <a:p>
            <a:pPr marL="0" indent="0">
              <a:lnSpc>
                <a:spcPct val="130000"/>
              </a:lnSpc>
              <a:spcAft>
                <a:spcPts val="800"/>
              </a:spcAft>
              <a:buNone/>
            </a:pPr>
            <a:r>
              <a:rPr lang="en-US" sz="1650" b="1" i="0" dirty="0">
                <a:solidFill>
                  <a:srgbClr val="2785CC"/>
                </a:solidFill>
                <a:latin typeface="Arial" panose="020B0604020202020204" pitchFamily="34" charset="0"/>
                <a:cs typeface="Arial" panose="020B0604020202020204" pitchFamily="34" charset="0"/>
              </a:rPr>
              <a:t>First Read  </a:t>
            </a:r>
            <a:r>
              <a:rPr lang="en-US" sz="1650" b="0" i="0" dirty="0">
                <a:solidFill>
                  <a:srgbClr val="4C4E50"/>
                </a:solidFill>
                <a:latin typeface="Arial" panose="020B0604020202020204" pitchFamily="34" charset="0"/>
                <a:cs typeface="Arial" panose="020B0604020202020204" pitchFamily="34" charset="0"/>
              </a:rPr>
              <a:t>What is the situation about?</a:t>
            </a:r>
          </a:p>
          <a:p>
            <a:pPr>
              <a:lnSpc>
                <a:spcPct val="130000"/>
              </a:lnSpc>
              <a:spcAft>
                <a:spcPts val="800"/>
              </a:spcAft>
            </a:pPr>
            <a:r>
              <a:rPr lang="en-US" sz="1650" dirty="0">
                <a:solidFill>
                  <a:srgbClr val="ED008C"/>
                </a:solidFill>
                <a:latin typeface="Arial" panose="020B0604020202020204" pitchFamily="34" charset="0"/>
                <a:cs typeface="Arial" panose="020B0604020202020204" pitchFamily="34" charset="0"/>
              </a:rPr>
              <a:t>Possible answer: look for lines in a picture of a neighborhood</a:t>
            </a:r>
          </a:p>
          <a:p>
            <a:pPr>
              <a:lnSpc>
                <a:spcPct val="130000"/>
              </a:lnSpc>
              <a:spcAft>
                <a:spcPts val="800"/>
              </a:spcAft>
            </a:pPr>
            <a:r>
              <a:rPr lang="en-US" sz="1650" b="1" i="0" dirty="0">
                <a:solidFill>
                  <a:srgbClr val="2785CC"/>
                </a:solidFill>
                <a:latin typeface="Arial" panose="020B0604020202020204" pitchFamily="34" charset="0"/>
                <a:cs typeface="Arial" panose="020B0604020202020204" pitchFamily="34" charset="0"/>
              </a:rPr>
              <a:t>Second Read  </a:t>
            </a:r>
            <a:r>
              <a:rPr lang="en-US" sz="1650" b="0" i="0" dirty="0">
                <a:solidFill>
                  <a:srgbClr val="4C4E50"/>
                </a:solidFill>
                <a:latin typeface="Arial" panose="020B0604020202020204" pitchFamily="34" charset="0"/>
                <a:cs typeface="Arial" panose="020B0604020202020204" pitchFamily="34" charset="0"/>
              </a:rPr>
              <a:t>What are the quantities in the situation?</a:t>
            </a:r>
          </a:p>
          <a:p>
            <a:pPr lvl="0">
              <a:lnSpc>
                <a:spcPct val="130000"/>
              </a:lnSpc>
              <a:spcAft>
                <a:spcPts val="800"/>
              </a:spcAft>
              <a:defRPr/>
            </a:pPr>
            <a:r>
              <a:rPr lang="en-US" sz="1650" dirty="0">
                <a:solidFill>
                  <a:srgbClr val="ED008C"/>
                </a:solidFill>
                <a:latin typeface="Arial" panose="020B0604020202020204" pitchFamily="34" charset="0"/>
                <a:cs typeface="Arial" panose="020B0604020202020204" pitchFamily="34" charset="0"/>
              </a:rPr>
              <a:t>none</a:t>
            </a:r>
          </a:p>
          <a:p>
            <a:pPr lvl="0">
              <a:lnSpc>
                <a:spcPct val="130000"/>
              </a:lnSpc>
              <a:spcAft>
                <a:spcPts val="800"/>
              </a:spcAft>
              <a:defRPr/>
            </a:pPr>
            <a:r>
              <a:rPr lang="en-US" sz="1650" b="1" i="0" dirty="0">
                <a:solidFill>
                  <a:srgbClr val="2785CC"/>
                </a:solidFill>
                <a:latin typeface="Arial" panose="020B0604020202020204" pitchFamily="34" charset="0"/>
                <a:cs typeface="Arial" panose="020B0604020202020204" pitchFamily="34" charset="0"/>
              </a:rPr>
              <a:t>Third Read  </a:t>
            </a:r>
            <a:r>
              <a:rPr lang="en-US" sz="1650" b="0" i="0" dirty="0">
                <a:solidFill>
                  <a:srgbClr val="4C4E50"/>
                </a:solidFill>
                <a:latin typeface="Arial" panose="020B0604020202020204" pitchFamily="34" charset="0"/>
                <a:cs typeface="Arial" panose="020B0604020202020204" pitchFamily="34" charset="0"/>
              </a:rPr>
              <a:t>What are possible mathematical questions that you could ask for the situation? </a:t>
            </a:r>
          </a:p>
          <a:p>
            <a:pPr lvl="0">
              <a:lnSpc>
                <a:spcPct val="130000"/>
              </a:lnSpc>
              <a:defRPr/>
            </a:pPr>
            <a:r>
              <a:rPr lang="en-US" sz="1650" dirty="0">
                <a:solidFill>
                  <a:srgbClr val="ED008C"/>
                </a:solidFill>
                <a:latin typeface="Arial" panose="020B0604020202020204" pitchFamily="34" charset="0"/>
                <a:cs typeface="Arial" panose="020B0604020202020204" pitchFamily="34" charset="0"/>
              </a:rPr>
              <a:t>Possible questions: </a:t>
            </a:r>
          </a:p>
          <a:p>
            <a:pPr lvl="0">
              <a:lnSpc>
                <a:spcPct val="130000"/>
              </a:lnSpc>
              <a:defRPr/>
            </a:pPr>
            <a:r>
              <a:rPr lang="en-US" sz="1650" dirty="0">
                <a:solidFill>
                  <a:srgbClr val="ED008C"/>
                </a:solidFill>
                <a:latin typeface="Arial" panose="020B0604020202020204" pitchFamily="34" charset="0"/>
                <a:cs typeface="Arial" panose="020B0604020202020204" pitchFamily="34" charset="0"/>
              </a:rPr>
              <a:t>What is the difference between intersecting lines, parallel</a:t>
            </a:r>
          </a:p>
          <a:p>
            <a:pPr lvl="0">
              <a:lnSpc>
                <a:spcPct val="130000"/>
              </a:lnSpc>
              <a:defRPr/>
            </a:pPr>
            <a:r>
              <a:rPr lang="en-US" sz="1650" dirty="0">
                <a:solidFill>
                  <a:srgbClr val="ED008C"/>
                </a:solidFill>
                <a:latin typeface="Arial" panose="020B0604020202020204" pitchFamily="34" charset="0"/>
                <a:cs typeface="Arial" panose="020B0604020202020204" pitchFamily="34" charset="0"/>
              </a:rPr>
              <a:t>lines, and perpendicular lines? </a:t>
            </a:r>
          </a:p>
          <a:p>
            <a:pPr lvl="0">
              <a:lnSpc>
                <a:spcPct val="130000"/>
              </a:lnSpc>
              <a:defRPr/>
            </a:pPr>
            <a:r>
              <a:rPr lang="en-US" sz="1650" dirty="0">
                <a:solidFill>
                  <a:srgbClr val="ED008C"/>
                </a:solidFill>
                <a:latin typeface="Arial" panose="020B0604020202020204" pitchFamily="34" charset="0"/>
                <a:cs typeface="Arial" panose="020B0604020202020204" pitchFamily="34" charset="0"/>
              </a:rPr>
              <a:t>What objects in the picture look like lines and what objects look like line segments?</a:t>
            </a:r>
            <a:br>
              <a:rPr lang="en-US" sz="1650" b="1" dirty="0">
                <a:solidFill>
                  <a:srgbClr val="ED008C"/>
                </a:solidFill>
                <a:latin typeface="Arial" panose="020B0604020202020204" pitchFamily="34" charset="0"/>
                <a:cs typeface="Arial" panose="020B0604020202020204" pitchFamily="34" charset="0"/>
              </a:rPr>
            </a:br>
            <a:endParaRPr lang="en-US" sz="1650" b="1" dirty="0">
              <a:solidFill>
                <a:srgbClr val="0070C0"/>
              </a:solidFill>
              <a:latin typeface="Arial" panose="020B0604020202020204" pitchFamily="34" charset="0"/>
              <a:cs typeface="Arial" panose="020B0604020202020204" pitchFamily="34" charset="0"/>
            </a:endParaRPr>
          </a:p>
          <a:p>
            <a:pPr>
              <a:lnSpc>
                <a:spcPct val="130000"/>
              </a:lnSpc>
              <a:defRPr/>
            </a:pPr>
            <a:r>
              <a:rPr lang="en-US" sz="1650" b="1" dirty="0">
                <a:solidFill>
                  <a:srgbClr val="0070C0"/>
                </a:solidFill>
                <a:latin typeface="Arial" panose="020B0604020202020204" pitchFamily="34" charset="0"/>
                <a:cs typeface="Arial" panose="020B0604020202020204" pitchFamily="34" charset="0"/>
              </a:rPr>
              <a:t>Our question to think about: </a:t>
            </a:r>
            <a:r>
              <a:rPr lang="en-US" sz="1650" b="1" dirty="0">
                <a:solidFill>
                  <a:srgbClr val="4C4E50"/>
                </a:solidFill>
                <a:latin typeface="Arial" panose="020B0604020202020204" pitchFamily="34" charset="0"/>
                <a:cs typeface="Arial" panose="020B0604020202020204" pitchFamily="34" charset="0"/>
              </a:rPr>
              <a:t>How can you show each of these terms in this picture of a neighborhood?</a:t>
            </a:r>
          </a:p>
        </p:txBody>
      </p:sp>
      <p:sp>
        <p:nvSpPr>
          <p:cNvPr id="16" name="TextBox 15">
            <a:extLst>
              <a:ext uri="{FF2B5EF4-FFF2-40B4-BE49-F238E27FC236}">
                <a16:creationId xmlns:a16="http://schemas.microsoft.com/office/drawing/2014/main" id="{CE3A9FF6-C81E-554A-B100-FF10695C478E}"/>
              </a:ext>
            </a:extLst>
          </p:cNvPr>
          <p:cNvSpPr txBox="1"/>
          <p:nvPr/>
        </p:nvSpPr>
        <p:spPr>
          <a:xfrm>
            <a:off x="7187441" y="1032285"/>
            <a:ext cx="4890837" cy="1855380"/>
          </a:xfrm>
          <a:prstGeom prst="rect">
            <a:avLst/>
          </a:prstGeom>
          <a:noFill/>
        </p:spPr>
        <p:txBody>
          <a:bodyPr wrap="square" rtlCol="0">
            <a:spAutoFit/>
          </a:bodyPr>
          <a:lstStyle/>
          <a:p>
            <a:pPr>
              <a:lnSpc>
                <a:spcPct val="130000"/>
              </a:lnSpc>
            </a:pPr>
            <a:r>
              <a:rPr lang="en-US" dirty="0">
                <a:solidFill>
                  <a:srgbClr val="4C4E50"/>
                </a:solidFill>
                <a:latin typeface="Arial" panose="020B0604020202020204" pitchFamily="34" charset="0"/>
                <a:cs typeface="Arial" panose="020B0604020202020204" pitchFamily="34" charset="0"/>
              </a:rPr>
              <a:t>A news station’s drone pilot is flying a drone over a neighborhood as part of a news story. The images that the drone captures reveal  intersecting lines, parallel lines, and perpendicular lines. </a:t>
            </a:r>
            <a:endParaRPr lang="en-US" b="1" dirty="0">
              <a:solidFill>
                <a:srgbClr val="4C4E50"/>
              </a:solidFill>
              <a:latin typeface="Arial" panose="020B0604020202020204" pitchFamily="34" charset="0"/>
              <a:cs typeface="Arial" panose="020B0604020202020204" pitchFamily="34" charset="0"/>
            </a:endParaRPr>
          </a:p>
        </p:txBody>
      </p:sp>
      <p:sp>
        <p:nvSpPr>
          <p:cNvPr id="19" name="Rounded Rectangle 18">
            <a:hlinkClick r:id="rId10" action="ppaction://hlinksldjump"/>
            <a:extLst>
              <a:ext uri="{FF2B5EF4-FFF2-40B4-BE49-F238E27FC236}">
                <a16:creationId xmlns:a16="http://schemas.microsoft.com/office/drawing/2014/main" id="{AE6FA738-E332-0041-81F2-98D7B2532EED}"/>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2" name="Rounded Rectangle 31">
            <a:hlinkClick r:id="rId11" action="ppaction://hlinksldjump"/>
            <a:extLst>
              <a:ext uri="{FF2B5EF4-FFF2-40B4-BE49-F238E27FC236}">
                <a16:creationId xmlns:a16="http://schemas.microsoft.com/office/drawing/2014/main" id="{C7A2DBAE-4C7D-D44C-ABC1-1E39DF1B5714}"/>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3" name="Rounded Rectangle 32">
            <a:hlinkClick r:id="rId12" action="ppaction://hlinksldjump"/>
            <a:extLst>
              <a:ext uri="{FF2B5EF4-FFF2-40B4-BE49-F238E27FC236}">
                <a16:creationId xmlns:a16="http://schemas.microsoft.com/office/drawing/2014/main" id="{A5D03E21-3D65-DB46-85B6-557FECD6E2D7}"/>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B8489D61-F71C-4788-A55F-199A8A1518DC}"/>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6FAF13EC-3084-4113-A3B0-8CFD68AAB165}"/>
              </a:ext>
            </a:extLst>
          </p:cNvPr>
          <p:cNvPicPr>
            <a:picLocks noChangeAspect="1"/>
          </p:cNvPicPr>
          <p:nvPr/>
        </p:nvPicPr>
        <p:blipFill>
          <a:blip r:embed="rId13"/>
          <a:stretch>
            <a:fillRect/>
          </a:stretch>
        </p:blipFill>
        <p:spPr>
          <a:xfrm>
            <a:off x="6849949" y="2981273"/>
            <a:ext cx="5122940" cy="2873044"/>
          </a:xfrm>
          <a:prstGeom prst="rect">
            <a:avLst/>
          </a:prstGeom>
        </p:spPr>
      </p:pic>
    </p:spTree>
    <p:extLst>
      <p:ext uri="{BB962C8B-B14F-4D97-AF65-F5344CB8AC3E}">
        <p14:creationId xmlns:p14="http://schemas.microsoft.com/office/powerpoint/2010/main" val="215567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0E9DFC35-CDD1-F246-AE5A-1BBBD4F5EB11}"/>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Workspace</a:t>
            </a:r>
          </a:p>
        </p:txBody>
      </p:sp>
      <p:sp>
        <p:nvSpPr>
          <p:cNvPr id="19" name="Rounded Rectangle 18">
            <a:hlinkClick r:id="rId10" action="ppaction://hlinksldjump"/>
            <a:extLst>
              <a:ext uri="{FF2B5EF4-FFF2-40B4-BE49-F238E27FC236}">
                <a16:creationId xmlns:a16="http://schemas.microsoft.com/office/drawing/2014/main" id="{41329B4E-327D-154C-9E07-60606DC12D12}"/>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2" name="Rounded Rectangle 31">
            <a:hlinkClick r:id="rId11" action="ppaction://hlinksldjump"/>
            <a:extLst>
              <a:ext uri="{FF2B5EF4-FFF2-40B4-BE49-F238E27FC236}">
                <a16:creationId xmlns:a16="http://schemas.microsoft.com/office/drawing/2014/main" id="{E9D16641-33C1-594A-8770-E02799A012E8}"/>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3" name="Rounded Rectangle 32">
            <a:hlinkClick r:id="rId12" action="ppaction://hlinksldjump"/>
            <a:extLst>
              <a:ext uri="{FF2B5EF4-FFF2-40B4-BE49-F238E27FC236}">
                <a16:creationId xmlns:a16="http://schemas.microsoft.com/office/drawing/2014/main" id="{AC56634D-5496-9B4E-8EDF-D7B07558E54E}"/>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30" name="Rectangle 29">
            <a:extLst>
              <a:ext uri="{FF2B5EF4-FFF2-40B4-BE49-F238E27FC236}">
                <a16:creationId xmlns:a16="http://schemas.microsoft.com/office/drawing/2014/main" id="{6D0C4B73-6559-4E7F-BCDB-DCE888F09CA8}"/>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E88B08B-BCBE-4A3A-B8D1-EDDB43E8A58A}"/>
              </a:ext>
            </a:extLst>
          </p:cNvPr>
          <p:cNvSpPr txBox="1"/>
          <p:nvPr/>
        </p:nvSpPr>
        <p:spPr>
          <a:xfrm>
            <a:off x="8021781" y="1350717"/>
            <a:ext cx="4139249" cy="4015971"/>
          </a:xfrm>
          <a:prstGeom prst="rect">
            <a:avLst/>
          </a:prstGeom>
          <a:noFill/>
        </p:spPr>
        <p:txBody>
          <a:bodyPr wrap="square" rtlCol="0">
            <a:spAutoFit/>
          </a:bodyPr>
          <a:lstStyle/>
          <a:p>
            <a:pPr>
              <a:lnSpc>
                <a:spcPct val="130000"/>
              </a:lnSpc>
            </a:pPr>
            <a:r>
              <a:rPr lang="en-US" dirty="0">
                <a:solidFill>
                  <a:srgbClr val="4C4E50"/>
                </a:solidFill>
                <a:latin typeface="Arial" panose="020B0604020202020204" pitchFamily="34" charset="0"/>
                <a:cs typeface="Arial" panose="020B0604020202020204" pitchFamily="34" charset="0"/>
              </a:rPr>
              <a:t>A news station’s drone pilot is flying a drone over a neighborhood as part of a news story. The images that the drone captures reveal intersecting lines, parallel lines, and perpendicular lines. How can you show each of these terms in this picture of a neighborhood?</a:t>
            </a:r>
          </a:p>
          <a:p>
            <a:pPr>
              <a:lnSpc>
                <a:spcPct val="130000"/>
              </a:lnSpc>
            </a:pPr>
            <a:endParaRPr lang="en-US" dirty="0">
              <a:solidFill>
                <a:srgbClr val="4C4E50"/>
              </a:solidFill>
              <a:latin typeface="Arial" panose="020B0604020202020204" pitchFamily="34" charset="0"/>
              <a:cs typeface="Arial" panose="020B0604020202020204" pitchFamily="34" charset="0"/>
            </a:endParaRPr>
          </a:p>
          <a:p>
            <a:pPr>
              <a:lnSpc>
                <a:spcPct val="130000"/>
              </a:lnSpc>
            </a:pPr>
            <a:r>
              <a:rPr lang="en-US" b="1" dirty="0">
                <a:solidFill>
                  <a:srgbClr val="4C4E50"/>
                </a:solidFill>
                <a:latin typeface="Arial" panose="020B0604020202020204" pitchFamily="34" charset="0"/>
                <a:cs typeface="Arial" panose="020B0604020202020204" pitchFamily="34" charset="0"/>
              </a:rPr>
              <a:t>Draw and label lines to show your thinking.</a:t>
            </a:r>
          </a:p>
        </p:txBody>
      </p:sp>
      <p:pic>
        <p:nvPicPr>
          <p:cNvPr id="2" name="Picture 1">
            <a:extLst>
              <a:ext uri="{FF2B5EF4-FFF2-40B4-BE49-F238E27FC236}">
                <a16:creationId xmlns:a16="http://schemas.microsoft.com/office/drawing/2014/main" id="{33BABD3F-4398-42C0-B3E7-8A9A63578470}"/>
              </a:ext>
            </a:extLst>
          </p:cNvPr>
          <p:cNvPicPr>
            <a:picLocks noChangeAspect="1"/>
          </p:cNvPicPr>
          <p:nvPr/>
        </p:nvPicPr>
        <p:blipFill>
          <a:blip r:embed="rId13"/>
          <a:stretch>
            <a:fillRect/>
          </a:stretch>
        </p:blipFill>
        <p:spPr>
          <a:xfrm>
            <a:off x="87056" y="1350717"/>
            <a:ext cx="7804436" cy="4468382"/>
          </a:xfrm>
          <a:prstGeom prst="rect">
            <a:avLst/>
          </a:prstGeom>
        </p:spPr>
      </p:pic>
    </p:spTree>
    <p:extLst>
      <p:ext uri="{BB962C8B-B14F-4D97-AF65-F5344CB8AC3E}">
        <p14:creationId xmlns:p14="http://schemas.microsoft.com/office/powerpoint/2010/main" val="181258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C864E1D2-E5EF-A840-9991-18B44F55060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Persevere</a:t>
            </a:r>
          </a:p>
        </p:txBody>
      </p:sp>
      <p:sp>
        <p:nvSpPr>
          <p:cNvPr id="15" name="TextBox 14">
            <a:extLst>
              <a:ext uri="{FF2B5EF4-FFF2-40B4-BE49-F238E27FC236}">
                <a16:creationId xmlns:a16="http://schemas.microsoft.com/office/drawing/2014/main" id="{A5899A4C-1204-D843-A931-62C7B05342B6}"/>
              </a:ext>
            </a:extLst>
          </p:cNvPr>
          <p:cNvSpPr txBox="1"/>
          <p:nvPr/>
        </p:nvSpPr>
        <p:spPr>
          <a:xfrm>
            <a:off x="318903" y="1065637"/>
            <a:ext cx="6663257" cy="3988208"/>
          </a:xfrm>
          <a:prstGeom prst="rect">
            <a:avLst/>
          </a:prstGeom>
          <a:noFill/>
        </p:spPr>
        <p:txBody>
          <a:bodyPr wrap="square" rtlCol="0">
            <a:spAutoFit/>
          </a:bodyPr>
          <a:lstStyle/>
          <a:p>
            <a:pPr>
              <a:lnSpc>
                <a:spcPct val="150000"/>
              </a:lnSpc>
            </a:pPr>
            <a:r>
              <a:rPr lang="en-US" dirty="0">
                <a:solidFill>
                  <a:srgbClr val="4C4E50"/>
                </a:solidFill>
                <a:latin typeface="Arial" panose="020B0604020202020204" pitchFamily="34" charset="0"/>
                <a:cs typeface="Arial" panose="020B0604020202020204" pitchFamily="34" charset="0"/>
              </a:rPr>
              <a:t>What objects in the diagram look like lines? </a:t>
            </a:r>
          </a:p>
          <a:p>
            <a:pPr>
              <a:lnSpc>
                <a:spcPct val="150000"/>
              </a:lnSpc>
            </a:pPr>
            <a:r>
              <a:rPr lang="en-US" dirty="0">
                <a:solidFill>
                  <a:srgbClr val="ED008C"/>
                </a:solidFill>
                <a:latin typeface="Arial" panose="020B0604020202020204" pitchFamily="34" charset="0"/>
                <a:cs typeface="Arial" panose="020B0604020202020204" pitchFamily="34" charset="0"/>
              </a:rPr>
              <a:t>The objects that look like lines are ______________________.</a:t>
            </a:r>
            <a:endParaRPr lang="en-US" dirty="0">
              <a:solidFill>
                <a:srgbClr val="4C4E50"/>
              </a:solidFill>
              <a:latin typeface="Arial" panose="020B0604020202020204" pitchFamily="34" charset="0"/>
              <a:cs typeface="Arial" panose="020B0604020202020204" pitchFamily="34" charset="0"/>
            </a:endParaRPr>
          </a:p>
          <a:p>
            <a:pPr>
              <a:lnSpc>
                <a:spcPct val="150000"/>
              </a:lnSpc>
            </a:pPr>
            <a:endParaRPr lang="en-US" dirty="0">
              <a:solidFill>
                <a:srgbClr val="4C4E50"/>
              </a:solidFill>
              <a:latin typeface="Arial" panose="020B0604020202020204" pitchFamily="34" charset="0"/>
              <a:cs typeface="Arial" panose="020B0604020202020204" pitchFamily="34" charset="0"/>
            </a:endParaRPr>
          </a:p>
          <a:p>
            <a:pPr>
              <a:lnSpc>
                <a:spcPct val="150000"/>
              </a:lnSpc>
            </a:pPr>
            <a:r>
              <a:rPr lang="en-US" dirty="0">
                <a:solidFill>
                  <a:srgbClr val="4C4E50"/>
                </a:solidFill>
                <a:latin typeface="Arial" panose="020B0604020202020204" pitchFamily="34" charset="0"/>
                <a:cs typeface="Arial" panose="020B0604020202020204" pitchFamily="34" charset="0"/>
              </a:rPr>
              <a:t>Which tool could you use to determine whether or not an angle is a right angle? </a:t>
            </a:r>
          </a:p>
          <a:p>
            <a:pPr>
              <a:lnSpc>
                <a:spcPct val="150000"/>
              </a:lnSpc>
            </a:pPr>
            <a:r>
              <a:rPr lang="en-IE" dirty="0">
                <a:solidFill>
                  <a:srgbClr val="ED008C"/>
                </a:solidFill>
                <a:latin typeface="Arial" panose="020B0604020202020204" pitchFamily="34" charset="0"/>
                <a:cs typeface="Arial" panose="020B0604020202020204" pitchFamily="34" charset="0"/>
              </a:rPr>
              <a:t>I could use _________________________________________.</a:t>
            </a:r>
            <a:endParaRPr lang="en-IE" b="0" i="0" kern="1200" dirty="0">
              <a:solidFill>
                <a:srgbClr val="ED008C"/>
              </a:solidFill>
              <a:effectLst/>
              <a:latin typeface="Arial" panose="020B0604020202020204" pitchFamily="34" charset="0"/>
              <a:cs typeface="Arial" panose="020B0604020202020204" pitchFamily="34" charset="0"/>
            </a:endParaRPr>
          </a:p>
          <a:p>
            <a:pPr>
              <a:lnSpc>
                <a:spcPct val="130000"/>
              </a:lnSpc>
            </a:pPr>
            <a:endParaRPr lang="en-US" b="0" i="0" dirty="0">
              <a:solidFill>
                <a:srgbClr val="4C4E50"/>
              </a:solidFill>
              <a:latin typeface="Arial" panose="020B0604020202020204" pitchFamily="34" charset="0"/>
              <a:cs typeface="Arial" panose="020B0604020202020204" pitchFamily="34" charset="0"/>
            </a:endParaRPr>
          </a:p>
          <a:p>
            <a:pPr>
              <a:lnSpc>
                <a:spcPct val="130000"/>
              </a:lnSpc>
            </a:pPr>
            <a:r>
              <a:rPr lang="en-US" dirty="0">
                <a:solidFill>
                  <a:srgbClr val="4C4E50"/>
                </a:solidFill>
                <a:latin typeface="Arial" panose="020B0604020202020204" pitchFamily="34" charset="0"/>
                <a:cs typeface="Arial" panose="020B0604020202020204" pitchFamily="34" charset="0"/>
              </a:rPr>
              <a:t>How can you determine if lines are parallel without extending the lines beyond the page? </a:t>
            </a:r>
          </a:p>
          <a:p>
            <a:pPr>
              <a:lnSpc>
                <a:spcPct val="130000"/>
              </a:lnSpc>
            </a:pPr>
            <a:r>
              <a:rPr lang="en-IE" dirty="0">
                <a:solidFill>
                  <a:srgbClr val="ED008C"/>
                </a:solidFill>
                <a:latin typeface="Arial" panose="020B0604020202020204" pitchFamily="34" charset="0"/>
                <a:cs typeface="Arial" panose="020B0604020202020204" pitchFamily="34" charset="0"/>
              </a:rPr>
              <a:t>I can ______________________________________________.</a:t>
            </a:r>
          </a:p>
        </p:txBody>
      </p:sp>
      <p:sp>
        <p:nvSpPr>
          <p:cNvPr id="19" name="Rounded Rectangle 18">
            <a:hlinkClick r:id="rId10" action="ppaction://hlinksldjump"/>
            <a:extLst>
              <a:ext uri="{FF2B5EF4-FFF2-40B4-BE49-F238E27FC236}">
                <a16:creationId xmlns:a16="http://schemas.microsoft.com/office/drawing/2014/main" id="{F6E68385-1BD1-8543-BAC9-F8F46456F4A7}"/>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32" name="Rounded Rectangle 31">
            <a:hlinkClick r:id="rId11" action="ppaction://hlinksldjump"/>
            <a:extLst>
              <a:ext uri="{FF2B5EF4-FFF2-40B4-BE49-F238E27FC236}">
                <a16:creationId xmlns:a16="http://schemas.microsoft.com/office/drawing/2014/main" id="{4ACFEBD0-98F8-F24E-8C78-DF4EC982921D}"/>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33" name="Rounded Rectangle 32">
            <a:hlinkClick r:id="rId12" action="ppaction://hlinksldjump"/>
            <a:extLst>
              <a:ext uri="{FF2B5EF4-FFF2-40B4-BE49-F238E27FC236}">
                <a16:creationId xmlns:a16="http://schemas.microsoft.com/office/drawing/2014/main" id="{EDAD8BEC-A8D4-664B-B720-EEEC53F57626}"/>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30" name="Rectangle 29">
            <a:extLst>
              <a:ext uri="{FF2B5EF4-FFF2-40B4-BE49-F238E27FC236}">
                <a16:creationId xmlns:a16="http://schemas.microsoft.com/office/drawing/2014/main" id="{0DF27D88-6028-4340-A2FB-37A63EBC50D0}"/>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BD741CA-302E-44D2-B841-DBB0062381A3}"/>
              </a:ext>
            </a:extLst>
          </p:cNvPr>
          <p:cNvSpPr txBox="1"/>
          <p:nvPr/>
        </p:nvSpPr>
        <p:spPr>
          <a:xfrm>
            <a:off x="6982963" y="1019532"/>
            <a:ext cx="5238243" cy="2215478"/>
          </a:xfrm>
          <a:prstGeom prst="rect">
            <a:avLst/>
          </a:prstGeom>
          <a:noFill/>
        </p:spPr>
        <p:txBody>
          <a:bodyPr wrap="square" rtlCol="0">
            <a:spAutoFit/>
          </a:bodyPr>
          <a:lstStyle/>
          <a:p>
            <a:pPr>
              <a:lnSpc>
                <a:spcPct val="130000"/>
              </a:lnSpc>
            </a:pPr>
            <a:r>
              <a:rPr lang="en-US" dirty="0">
                <a:solidFill>
                  <a:srgbClr val="4C4E50"/>
                </a:solidFill>
                <a:latin typeface="Arial" panose="020B0604020202020204" pitchFamily="34" charset="0"/>
                <a:cs typeface="Arial" panose="020B0604020202020204" pitchFamily="34" charset="0"/>
              </a:rPr>
              <a:t>A news station’s drone pilot is flying a drone over a neighborhood as part of a news story. The images that the drone captures reveal intersecting lines, parallel lines, and perpendicular lines. How can you show each of these terms in this picture of a neighborhood?</a:t>
            </a:r>
          </a:p>
        </p:txBody>
      </p:sp>
      <p:pic>
        <p:nvPicPr>
          <p:cNvPr id="35" name="Picture 34">
            <a:extLst>
              <a:ext uri="{FF2B5EF4-FFF2-40B4-BE49-F238E27FC236}">
                <a16:creationId xmlns:a16="http://schemas.microsoft.com/office/drawing/2014/main" id="{30A82608-F1FE-4A39-B79A-0AB6725F0F64}"/>
              </a:ext>
            </a:extLst>
          </p:cNvPr>
          <p:cNvPicPr>
            <a:picLocks noChangeAspect="1"/>
          </p:cNvPicPr>
          <p:nvPr/>
        </p:nvPicPr>
        <p:blipFill>
          <a:blip r:embed="rId13"/>
          <a:stretch>
            <a:fillRect/>
          </a:stretch>
        </p:blipFill>
        <p:spPr>
          <a:xfrm>
            <a:off x="7017787" y="3310292"/>
            <a:ext cx="4946609" cy="2774154"/>
          </a:xfrm>
          <a:prstGeom prst="rect">
            <a:avLst/>
          </a:prstGeom>
        </p:spPr>
      </p:pic>
    </p:spTree>
    <p:extLst>
      <p:ext uri="{BB962C8B-B14F-4D97-AF65-F5344CB8AC3E}">
        <p14:creationId xmlns:p14="http://schemas.microsoft.com/office/powerpoint/2010/main" val="30729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49CB2A27-DB4A-5646-BE7C-B811976C6C6E}"/>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9539EFF0-8C77-C145-B52F-52CB7E1DB3E6}"/>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sz="1800" b="0" i="0" kern="1200" dirty="0">
                <a:solidFill>
                  <a:srgbClr val="4C4E50"/>
                </a:solidFill>
                <a:effectLst/>
                <a:latin typeface="Arial" panose="020B0604020202020204" pitchFamily="34" charset="0"/>
                <a:ea typeface="+mn-ea"/>
                <a:cs typeface="Arial" panose="020B0604020202020204" pitchFamily="34" charset="0"/>
              </a:rPr>
              <a:t> this student’s work. Do you think this student is correct? Why or why not? </a:t>
            </a:r>
          </a:p>
        </p:txBody>
      </p:sp>
      <p:pic>
        <p:nvPicPr>
          <p:cNvPr id="16" name="Picture 15">
            <a:extLst>
              <a:ext uri="{FF2B5EF4-FFF2-40B4-BE49-F238E27FC236}">
                <a16:creationId xmlns:a16="http://schemas.microsoft.com/office/drawing/2014/main" id="{A3F069AD-97C5-6C42-84EB-6EE89EBDDC67}"/>
              </a:ext>
            </a:extLst>
          </p:cNvPr>
          <p:cNvPicPr>
            <a:picLocks noChangeAspect="1"/>
          </p:cNvPicPr>
          <p:nvPr/>
        </p:nvPicPr>
        <p:blipFill>
          <a:blip r:embed="rId10"/>
          <a:srcRect/>
          <a:stretch/>
        </p:blipFill>
        <p:spPr>
          <a:xfrm>
            <a:off x="3630356" y="2084489"/>
            <a:ext cx="8383491" cy="3460059"/>
          </a:xfrm>
          <a:prstGeom prst="rect">
            <a:avLst/>
          </a:prstGeom>
        </p:spPr>
      </p:pic>
      <p:sp>
        <p:nvSpPr>
          <p:cNvPr id="17" name="Rounded Rectangle 16">
            <a:hlinkClick r:id="rId11" action="ppaction://hlinksldjump"/>
            <a:extLst>
              <a:ext uri="{FF2B5EF4-FFF2-40B4-BE49-F238E27FC236}">
                <a16:creationId xmlns:a16="http://schemas.microsoft.com/office/drawing/2014/main" id="{92C9D01E-396D-4F4D-AC4B-981DB6AF56C8}"/>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8" name="Rounded Rectangle 17">
            <a:hlinkClick r:id="rId12" action="ppaction://hlinksldjump"/>
            <a:extLst>
              <a:ext uri="{FF2B5EF4-FFF2-40B4-BE49-F238E27FC236}">
                <a16:creationId xmlns:a16="http://schemas.microsoft.com/office/drawing/2014/main" id="{36176E54-21F5-1046-A61A-C3C3AC329167}"/>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19" name="Rounded Rectangle 18">
            <a:hlinkClick r:id="rId13" action="ppaction://hlinksldjump"/>
            <a:extLst>
              <a:ext uri="{FF2B5EF4-FFF2-40B4-BE49-F238E27FC236}">
                <a16:creationId xmlns:a16="http://schemas.microsoft.com/office/drawing/2014/main" id="{E68B3F23-55BA-6443-B215-B080DFB76239}"/>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E9E9CF36-D9AD-47EB-A799-38FB48932B73}"/>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39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68D9E03D-509E-FD45-A761-51C6C2A0EB57}"/>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040572EE-2345-3445-B577-34656D62112B}"/>
              </a:ext>
            </a:extLst>
          </p:cNvPr>
          <p:cNvSpPr txBox="1"/>
          <p:nvPr/>
        </p:nvSpPr>
        <p:spPr>
          <a:xfrm>
            <a:off x="318904" y="1065637"/>
            <a:ext cx="4347439" cy="7834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sz="1800" b="0" i="0" kern="1200" dirty="0">
                <a:solidFill>
                  <a:srgbClr val="4C4E50"/>
                </a:solidFill>
                <a:effectLst/>
                <a:latin typeface="Arial" panose="020B0604020202020204" pitchFamily="34" charset="0"/>
                <a:ea typeface="+mn-ea"/>
                <a:cs typeface="Arial" panose="020B0604020202020204" pitchFamily="34" charset="0"/>
              </a:rPr>
              <a:t> this student’s work. Do you think this student is correct? Why or why not? </a:t>
            </a:r>
          </a:p>
        </p:txBody>
      </p:sp>
      <p:pic>
        <p:nvPicPr>
          <p:cNvPr id="16" name="Picture 15">
            <a:extLst>
              <a:ext uri="{FF2B5EF4-FFF2-40B4-BE49-F238E27FC236}">
                <a16:creationId xmlns:a16="http://schemas.microsoft.com/office/drawing/2014/main" id="{94032D95-3D11-6C42-9C06-D7A769B67894}"/>
              </a:ext>
            </a:extLst>
          </p:cNvPr>
          <p:cNvPicPr>
            <a:picLocks noChangeAspect="1"/>
          </p:cNvPicPr>
          <p:nvPr/>
        </p:nvPicPr>
        <p:blipFill>
          <a:blip r:embed="rId10"/>
          <a:srcRect/>
          <a:stretch/>
        </p:blipFill>
        <p:spPr>
          <a:xfrm>
            <a:off x="4074010" y="2826706"/>
            <a:ext cx="7851198" cy="2231843"/>
          </a:xfrm>
          <a:prstGeom prst="rect">
            <a:avLst/>
          </a:prstGeom>
        </p:spPr>
      </p:pic>
      <p:sp>
        <p:nvSpPr>
          <p:cNvPr id="17" name="Rounded Rectangle 16">
            <a:hlinkClick r:id="rId11" action="ppaction://hlinksldjump"/>
            <a:extLst>
              <a:ext uri="{FF2B5EF4-FFF2-40B4-BE49-F238E27FC236}">
                <a16:creationId xmlns:a16="http://schemas.microsoft.com/office/drawing/2014/main" id="{DCA4F049-1EDE-9548-B693-A836855FC19D}"/>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8" name="Rounded Rectangle 17">
            <a:hlinkClick r:id="rId12" action="ppaction://hlinksldjump"/>
            <a:extLst>
              <a:ext uri="{FF2B5EF4-FFF2-40B4-BE49-F238E27FC236}">
                <a16:creationId xmlns:a16="http://schemas.microsoft.com/office/drawing/2014/main" id="{315519AD-FEAF-7A4F-86CA-ADD04B33BD66}"/>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19" name="Rounded Rectangle 18">
            <a:hlinkClick r:id="rId13" action="ppaction://hlinksldjump"/>
            <a:extLst>
              <a:ext uri="{FF2B5EF4-FFF2-40B4-BE49-F238E27FC236}">
                <a16:creationId xmlns:a16="http://schemas.microsoft.com/office/drawing/2014/main" id="{A3E769DE-FF71-2D45-B901-D00FC316E70B}"/>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441971D2-C5AD-4653-9562-B37CD6F4D037}"/>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80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E423BF3-9C9F-4545-9D5B-01175F121B58}"/>
              </a:ext>
            </a:extLst>
          </p:cNvPr>
          <p:cNvSpPr/>
          <p:nvPr/>
        </p:nvSpPr>
        <p:spPr>
          <a:xfrm>
            <a:off x="0" y="6568632"/>
            <a:ext cx="12192000" cy="289367"/>
          </a:xfrm>
          <a:prstGeom prst="rect">
            <a:avLst/>
          </a:prstGeom>
          <a:solidFill>
            <a:srgbClr val="FB6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692D5-CF92-A546-9311-DAADBEAE94E4}"/>
              </a:ext>
            </a:extLst>
          </p:cNvPr>
          <p:cNvSpPr/>
          <p:nvPr/>
        </p:nvSpPr>
        <p:spPr>
          <a:xfrm>
            <a:off x="0" y="-2"/>
            <a:ext cx="12192000" cy="893775"/>
          </a:xfrm>
          <a:prstGeom prst="rect">
            <a:avLst/>
          </a:prstGeom>
          <a:solidFill>
            <a:srgbClr val="2C97DD"/>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nchorCtr="0"/>
          <a:lstStyle/>
          <a:p>
            <a:pPr algn="ctr"/>
            <a:endParaRPr lang="en-US" sz="2400" b="1" i="0" spc="0" dirty="0">
              <a:latin typeface="Arial" panose="020B0604020202020204" pitchFamily="34" charset="0"/>
              <a:cs typeface="Arial" panose="020B0604020202020204" pitchFamily="34" charset="0"/>
            </a:endParaRPr>
          </a:p>
        </p:txBody>
      </p:sp>
      <p:sp>
        <p:nvSpPr>
          <p:cNvPr id="22" name="Rounded Rectangle 21">
            <a:hlinkClick r:id="rId3" action="ppaction://hlinksldjump" highlightClick="1"/>
            <a:extLst>
              <a:ext uri="{FF2B5EF4-FFF2-40B4-BE49-F238E27FC236}">
                <a16:creationId xmlns:a16="http://schemas.microsoft.com/office/drawing/2014/main" id="{4A763F7C-6038-9E43-9F25-71D6362FD50F}"/>
              </a:ext>
            </a:extLst>
          </p:cNvPr>
          <p:cNvSpPr/>
          <p:nvPr/>
        </p:nvSpPr>
        <p:spPr>
          <a:xfrm>
            <a:off x="469856"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Spark Your Learning</a:t>
            </a:r>
          </a:p>
        </p:txBody>
      </p:sp>
      <p:sp>
        <p:nvSpPr>
          <p:cNvPr id="23" name="Rounded Rectangle 22">
            <a:hlinkClick r:id="rId4" action="ppaction://hlinksldjump"/>
            <a:extLst>
              <a:ext uri="{FF2B5EF4-FFF2-40B4-BE49-F238E27FC236}">
                <a16:creationId xmlns:a16="http://schemas.microsoft.com/office/drawing/2014/main" id="{918C7D57-4AA0-A841-8BFA-4DAC188D11D3}"/>
              </a:ext>
            </a:extLst>
          </p:cNvPr>
          <p:cNvSpPr/>
          <p:nvPr/>
        </p:nvSpPr>
        <p:spPr>
          <a:xfrm>
            <a:off x="1772317"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Motivate</a:t>
            </a:r>
          </a:p>
        </p:txBody>
      </p:sp>
      <p:sp>
        <p:nvSpPr>
          <p:cNvPr id="24" name="Rounded Rectangle 23">
            <a:hlinkClick r:id="rId5" action="ppaction://hlinksldjump"/>
            <a:extLst>
              <a:ext uri="{FF2B5EF4-FFF2-40B4-BE49-F238E27FC236}">
                <a16:creationId xmlns:a16="http://schemas.microsoft.com/office/drawing/2014/main" id="{CAFB2C9D-CCF2-3C4A-BC52-50EAF04839BA}"/>
              </a:ext>
            </a:extLst>
          </p:cNvPr>
          <p:cNvSpPr/>
          <p:nvPr/>
        </p:nvSpPr>
        <p:spPr>
          <a:xfrm>
            <a:off x="3074778"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3 Reads</a:t>
            </a:r>
          </a:p>
        </p:txBody>
      </p:sp>
      <p:sp>
        <p:nvSpPr>
          <p:cNvPr id="25" name="Rounded Rectangle 24">
            <a:hlinkClick r:id="rId6" action="ppaction://hlinksldjump"/>
            <a:extLst>
              <a:ext uri="{FF2B5EF4-FFF2-40B4-BE49-F238E27FC236}">
                <a16:creationId xmlns:a16="http://schemas.microsoft.com/office/drawing/2014/main" id="{6EFCD631-3F5D-AD43-BC8D-E4514006E667}"/>
              </a:ext>
            </a:extLst>
          </p:cNvPr>
          <p:cNvSpPr/>
          <p:nvPr/>
        </p:nvSpPr>
        <p:spPr>
          <a:xfrm>
            <a:off x="4377239"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Workspace</a:t>
            </a:r>
          </a:p>
        </p:txBody>
      </p:sp>
      <p:sp>
        <p:nvSpPr>
          <p:cNvPr id="26" name="Rounded Rectangle 25">
            <a:hlinkClick r:id="rId7" action="ppaction://hlinksldjump"/>
            <a:extLst>
              <a:ext uri="{FF2B5EF4-FFF2-40B4-BE49-F238E27FC236}">
                <a16:creationId xmlns:a16="http://schemas.microsoft.com/office/drawing/2014/main" id="{3D0D91BA-D3E5-8042-AE69-9F413AD6D17E}"/>
              </a:ext>
            </a:extLst>
          </p:cNvPr>
          <p:cNvSpPr/>
          <p:nvPr/>
        </p:nvSpPr>
        <p:spPr>
          <a:xfrm>
            <a:off x="5679700" y="6302416"/>
            <a:ext cx="832605" cy="399527"/>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Persevere</a:t>
            </a:r>
          </a:p>
        </p:txBody>
      </p:sp>
      <p:sp>
        <p:nvSpPr>
          <p:cNvPr id="27" name="Rounded Rectangle 26">
            <a:hlinkClick r:id="rId8" action="ppaction://hlinksldjump"/>
            <a:extLst>
              <a:ext uri="{FF2B5EF4-FFF2-40B4-BE49-F238E27FC236}">
                <a16:creationId xmlns:a16="http://schemas.microsoft.com/office/drawing/2014/main" id="{0B5A8811-D4BD-0B40-85A1-B9BB418AE98F}"/>
              </a:ext>
            </a:extLst>
          </p:cNvPr>
          <p:cNvSpPr/>
          <p:nvPr/>
        </p:nvSpPr>
        <p:spPr>
          <a:xfrm>
            <a:off x="6982161"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1</a:t>
            </a:r>
          </a:p>
        </p:txBody>
      </p:sp>
      <p:pic>
        <p:nvPicPr>
          <p:cNvPr id="31" name="Picture 30" descr="A picture containing drawing&#10;&#10;Description automatically generated">
            <a:extLst>
              <a:ext uri="{FF2B5EF4-FFF2-40B4-BE49-F238E27FC236}">
                <a16:creationId xmlns:a16="http://schemas.microsoft.com/office/drawing/2014/main" id="{A7758C93-458A-6245-911F-07976E9D6C3F}"/>
              </a:ext>
            </a:extLst>
          </p:cNvPr>
          <p:cNvPicPr>
            <a:picLocks noChangeAspect="1"/>
          </p:cNvPicPr>
          <p:nvPr/>
        </p:nvPicPr>
        <p:blipFill>
          <a:blip r:embed="rId9"/>
          <a:stretch>
            <a:fillRect/>
          </a:stretch>
        </p:blipFill>
        <p:spPr>
          <a:xfrm>
            <a:off x="10246804" y="263818"/>
            <a:ext cx="1663881" cy="389643"/>
          </a:xfrm>
          <a:prstGeom prst="rect">
            <a:avLst/>
          </a:prstGeom>
        </p:spPr>
      </p:pic>
      <p:sp>
        <p:nvSpPr>
          <p:cNvPr id="14" name="Rectangle 13">
            <a:extLst>
              <a:ext uri="{FF2B5EF4-FFF2-40B4-BE49-F238E27FC236}">
                <a16:creationId xmlns:a16="http://schemas.microsoft.com/office/drawing/2014/main" id="{E4B38BF0-6914-6346-BA55-FC60B4A8F813}"/>
              </a:ext>
            </a:extLst>
          </p:cNvPr>
          <p:cNvSpPr/>
          <p:nvPr/>
        </p:nvSpPr>
        <p:spPr>
          <a:xfrm>
            <a:off x="0" y="182830"/>
            <a:ext cx="12192000" cy="553998"/>
          </a:xfrm>
          <a:prstGeom prst="rect">
            <a:avLst/>
          </a:prstGeom>
        </p:spPr>
        <p:txBody>
          <a:bodyPr wrap="square" lIns="396000">
            <a:spAutoFit/>
          </a:bodyPr>
          <a:lstStyle/>
          <a:p>
            <a:pPr algn="l"/>
            <a:r>
              <a:rPr lang="en-US" sz="3000" b="1" i="0" spc="50" baseline="0" dirty="0">
                <a:solidFill>
                  <a:schemeClr val="bg1"/>
                </a:solidFill>
                <a:latin typeface="Arial" panose="020B0604020202020204" pitchFamily="34" charset="0"/>
                <a:cs typeface="Arial" panose="020B0604020202020204" pitchFamily="34" charset="0"/>
              </a:rPr>
              <a:t>Analyze an Answer</a:t>
            </a:r>
          </a:p>
        </p:txBody>
      </p:sp>
      <p:sp>
        <p:nvSpPr>
          <p:cNvPr id="15" name="TextBox 14">
            <a:extLst>
              <a:ext uri="{FF2B5EF4-FFF2-40B4-BE49-F238E27FC236}">
                <a16:creationId xmlns:a16="http://schemas.microsoft.com/office/drawing/2014/main" id="{DC311DC8-DDB6-5345-B1F0-2EBA6EB31499}"/>
              </a:ext>
            </a:extLst>
          </p:cNvPr>
          <p:cNvSpPr txBox="1"/>
          <p:nvPr/>
        </p:nvSpPr>
        <p:spPr>
          <a:xfrm>
            <a:off x="318904" y="1065637"/>
            <a:ext cx="4347439" cy="775020"/>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IE" sz="1800" b="0" i="0" kern="1200" dirty="0" err="1">
                <a:solidFill>
                  <a:srgbClr val="4C4E50"/>
                </a:solidFill>
                <a:effectLst/>
                <a:latin typeface="Arial" panose="020B0604020202020204" pitchFamily="34" charset="0"/>
                <a:ea typeface="+mn-ea"/>
                <a:cs typeface="Arial" panose="020B0604020202020204" pitchFamily="34" charset="0"/>
              </a:rPr>
              <a:t>Analyze</a:t>
            </a:r>
            <a:r>
              <a:rPr lang="en-IE" dirty="0">
                <a:solidFill>
                  <a:srgbClr val="4C4E50"/>
                </a:solidFill>
                <a:latin typeface="Arial" panose="020B0604020202020204" pitchFamily="34" charset="0"/>
                <a:cs typeface="Arial" panose="020B0604020202020204" pitchFamily="34" charset="0"/>
              </a:rPr>
              <a:t> </a:t>
            </a:r>
            <a:r>
              <a:rPr lang="en-IE" sz="1800" b="0" i="0" kern="1200" dirty="0">
                <a:solidFill>
                  <a:srgbClr val="4C4E50"/>
                </a:solidFill>
                <a:effectLst/>
                <a:latin typeface="Arial" panose="020B0604020202020204" pitchFamily="34" charset="0"/>
                <a:ea typeface="+mn-ea"/>
                <a:cs typeface="Arial" panose="020B0604020202020204" pitchFamily="34" charset="0"/>
              </a:rPr>
              <a:t>this student’s work. Do you think this student is correct? Why or why not? </a:t>
            </a:r>
          </a:p>
        </p:txBody>
      </p:sp>
      <p:sp>
        <p:nvSpPr>
          <p:cNvPr id="17" name="Rounded Rectangle 16">
            <a:hlinkClick r:id="rId10" action="ppaction://hlinksldjump"/>
            <a:extLst>
              <a:ext uri="{FF2B5EF4-FFF2-40B4-BE49-F238E27FC236}">
                <a16:creationId xmlns:a16="http://schemas.microsoft.com/office/drawing/2014/main" id="{660FCC56-86B1-164D-B786-ADA376B403B7}"/>
              </a:ext>
            </a:extLst>
          </p:cNvPr>
          <p:cNvSpPr/>
          <p:nvPr/>
        </p:nvSpPr>
        <p:spPr>
          <a:xfrm>
            <a:off x="9587083"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Common Error</a:t>
            </a:r>
          </a:p>
        </p:txBody>
      </p:sp>
      <p:sp>
        <p:nvSpPr>
          <p:cNvPr id="18" name="Rounded Rectangle 17">
            <a:hlinkClick r:id="rId11" action="ppaction://hlinksldjump"/>
            <a:extLst>
              <a:ext uri="{FF2B5EF4-FFF2-40B4-BE49-F238E27FC236}">
                <a16:creationId xmlns:a16="http://schemas.microsoft.com/office/drawing/2014/main" id="{44040693-675E-5F45-856E-B14255195A64}"/>
              </a:ext>
            </a:extLst>
          </p:cNvPr>
          <p:cNvSpPr/>
          <p:nvPr/>
        </p:nvSpPr>
        <p:spPr>
          <a:xfrm>
            <a:off x="10889544"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Turn &amp; Talk</a:t>
            </a:r>
          </a:p>
        </p:txBody>
      </p:sp>
      <p:sp>
        <p:nvSpPr>
          <p:cNvPr id="19" name="Rounded Rectangle 18">
            <a:hlinkClick r:id="rId12" action="ppaction://hlinksldjump"/>
            <a:extLst>
              <a:ext uri="{FF2B5EF4-FFF2-40B4-BE49-F238E27FC236}">
                <a16:creationId xmlns:a16="http://schemas.microsoft.com/office/drawing/2014/main" id="{2E2DCFE5-0D06-D44B-B466-95F290DF572E}"/>
              </a:ext>
            </a:extLst>
          </p:cNvPr>
          <p:cNvSpPr/>
          <p:nvPr/>
        </p:nvSpPr>
        <p:spPr>
          <a:xfrm>
            <a:off x="8284622" y="6302415"/>
            <a:ext cx="832605" cy="399528"/>
          </a:xfrm>
          <a:prstGeom prst="roundRect">
            <a:avLst/>
          </a:prstGeom>
          <a:solidFill>
            <a:schemeClr val="bg1"/>
          </a:solidFill>
          <a:ln>
            <a:solidFill>
              <a:srgbClr val="FB63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rgbClr val="4C4E50"/>
                </a:solidFill>
                <a:latin typeface="Arial" panose="020B0604020202020204" pitchFamily="34" charset="0"/>
                <a:cs typeface="Arial" panose="020B0604020202020204" pitchFamily="34" charset="0"/>
              </a:rPr>
              <a:t>Strategy 2</a:t>
            </a:r>
          </a:p>
        </p:txBody>
      </p:sp>
      <p:sp>
        <p:nvSpPr>
          <p:cNvPr id="28" name="Rectangle 27">
            <a:extLst>
              <a:ext uri="{FF2B5EF4-FFF2-40B4-BE49-F238E27FC236}">
                <a16:creationId xmlns:a16="http://schemas.microsoft.com/office/drawing/2014/main" id="{F2D9ABCE-7FFF-49F3-AB34-EDDBF12D4C0A}"/>
              </a:ext>
            </a:extLst>
          </p:cNvPr>
          <p:cNvSpPr/>
          <p:nvPr/>
        </p:nvSpPr>
        <p:spPr>
          <a:xfrm rot="16200000">
            <a:off x="11193787" y="5461142"/>
            <a:ext cx="1768982" cy="227764"/>
          </a:xfrm>
          <a:prstGeom prst="rect">
            <a:avLst/>
          </a:prstGeom>
        </p:spPr>
        <p:txBody>
          <a:bodyPr wrap="none" lIns="0" anchor="ctr" anchorCtr="0">
            <a:noAutofit/>
          </a:bodyPr>
          <a:lstStyle/>
          <a:p>
            <a:r>
              <a:rPr lang="en-US" sz="600" dirty="0">
                <a:solidFill>
                  <a:srgbClr val="4C4E50"/>
                </a:solidFill>
                <a:latin typeface="Arial" panose="020B0604020202020204" pitchFamily="34" charset="0"/>
                <a:cs typeface="Arial" panose="020B0604020202020204" pitchFamily="34" charset="0"/>
              </a:rPr>
              <a:t>© Houghton Mifflin Harcourt Publishing Company</a:t>
            </a:r>
            <a:endParaRPr lang="en-US" sz="600" b="0" i="0" dirty="0">
              <a:solidFill>
                <a:srgbClr val="4C4E5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B60FEE3-E2B8-4917-93CA-1D57860C9660}"/>
              </a:ext>
            </a:extLst>
          </p:cNvPr>
          <p:cNvPicPr>
            <a:picLocks noChangeAspect="1"/>
          </p:cNvPicPr>
          <p:nvPr/>
        </p:nvPicPr>
        <p:blipFill>
          <a:blip r:embed="rId13"/>
          <a:srcRect/>
          <a:stretch/>
        </p:blipFill>
        <p:spPr>
          <a:xfrm>
            <a:off x="3532557" y="2656162"/>
            <a:ext cx="8431839" cy="2394463"/>
          </a:xfrm>
          <a:prstGeom prst="rect">
            <a:avLst/>
          </a:prstGeom>
        </p:spPr>
      </p:pic>
    </p:spTree>
    <p:extLst>
      <p:ext uri="{BB962C8B-B14F-4D97-AF65-F5344CB8AC3E}">
        <p14:creationId xmlns:p14="http://schemas.microsoft.com/office/powerpoint/2010/main" val="922791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1863</Words>
  <Application>Microsoft Macintosh PowerPoint</Application>
  <PresentationFormat>Widescreen</PresentationFormat>
  <Paragraphs>201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Jessica</dc:creator>
  <cp:lastModifiedBy>Barber, Jessica</cp:lastModifiedBy>
  <cp:revision>78</cp:revision>
  <dcterms:created xsi:type="dcterms:W3CDTF">2020-01-13T15:52:10Z</dcterms:created>
  <dcterms:modified xsi:type="dcterms:W3CDTF">2020-04-23T20:04:47Z</dcterms:modified>
</cp:coreProperties>
</file>