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1"/>
    <p:restoredTop sz="78168"/>
  </p:normalViewPr>
  <p:slideViewPr>
    <p:cSldViewPr snapToGrid="0" snapToObjects="1">
      <p:cViewPr varScale="1">
        <p:scale>
          <a:sx n="87" d="100"/>
          <a:sy n="87" d="100"/>
        </p:scale>
        <p:origin x="12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0DA6C-E381-BD48-9E2B-4DD0B5CDAE7E}" type="datetimeFigureOut">
              <a:rPr lang="en-US" smtClean="0"/>
              <a:t>4/29/20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B6B55-2904-8649-9CC0-B0D0BD8881E7}" type="slidenum">
              <a:rPr lang="en-US" smtClean="0"/>
              <a:t>‹#›</a:t>
            </a:fld>
            <a:endParaRPr lang="en-US"/>
          </a:p>
        </p:txBody>
      </p:sp>
    </p:spTree>
    <p:extLst>
      <p:ext uri="{BB962C8B-B14F-4D97-AF65-F5344CB8AC3E}">
        <p14:creationId xmlns:p14="http://schemas.microsoft.com/office/powerpoint/2010/main" val="2710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This PowerPoint file contains instructional aids for teachers who have purchased the Into Math program and who are implementing the Spark Your Learning task in the classroom. It is intended to be projected to students and used in conjunction with the Student Edition and manipulatives as needed. These slides can be used to move the conversation forward in the classroom, but they should not serve as a replacement for student-centered, collaborative conversations in which students have the space they need to find an entry point, construct meaning, and build understanding. </a:t>
            </a:r>
          </a:p>
          <a:p>
            <a:endParaRPr lang="en-US" dirty="0"/>
          </a:p>
          <a:p>
            <a:r>
              <a:rPr lang="en-US" sz="1200" b="1" kern="1200" dirty="0">
                <a:solidFill>
                  <a:schemeClr val="tx1"/>
                </a:solidFill>
                <a:effectLst/>
                <a:latin typeface="+mn-lt"/>
                <a:ea typeface="+mn-ea"/>
                <a:cs typeface="+mn-cs"/>
              </a:rPr>
              <a:t>GRADE 5 LESSON 17.1: </a:t>
            </a:r>
            <a:r>
              <a:rPr lang="en-US" sz="1200" kern="1200" dirty="0">
                <a:solidFill>
                  <a:schemeClr val="tx1"/>
                </a:solidFill>
                <a:effectLst/>
                <a:latin typeface="+mn-lt"/>
                <a:ea typeface="+mn-ea"/>
                <a:cs typeface="+mn-cs"/>
              </a:rPr>
              <a:t>In this Spark Your Learning task, students will engage in discourse focused on exploring how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Find patterns in quotients when dividing by powers of 10.</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EAB6B55-2904-8649-9CC0-B0D0BD8881E7}" type="slidenum">
              <a:rPr lang="en-US" smtClean="0"/>
              <a:t>1</a:t>
            </a:fld>
            <a:endParaRPr lang="en-US"/>
          </a:p>
        </p:txBody>
      </p:sp>
    </p:spTree>
    <p:extLst>
      <p:ext uri="{BB962C8B-B14F-4D97-AF65-F5344CB8AC3E}">
        <p14:creationId xmlns:p14="http://schemas.microsoft.com/office/powerpoint/2010/main" val="375560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Use this slide to present the task to students. </a:t>
            </a:r>
          </a:p>
        </p:txBody>
      </p:sp>
      <p:sp>
        <p:nvSpPr>
          <p:cNvPr id="4" name="Slide Number Placeholder 3"/>
          <p:cNvSpPr>
            <a:spLocks noGrp="1"/>
          </p:cNvSpPr>
          <p:nvPr>
            <p:ph type="sldNum" sz="quarter" idx="5"/>
          </p:nvPr>
        </p:nvSpPr>
        <p:spPr/>
        <p:txBody>
          <a:bodyPr/>
          <a:lstStyle/>
          <a:p>
            <a:fld id="{2EAB6B55-2904-8649-9CC0-B0D0BD8881E7}" type="slidenum">
              <a:rPr lang="en-US" smtClean="0"/>
              <a:t>2</a:t>
            </a:fld>
            <a:endParaRPr lang="en-US"/>
          </a:p>
        </p:txBody>
      </p:sp>
    </p:spTree>
    <p:extLst>
      <p:ext uri="{BB962C8B-B14F-4D97-AF65-F5344CB8AC3E}">
        <p14:creationId xmlns:p14="http://schemas.microsoft.com/office/powerpoint/2010/main" val="373801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OPTIONAL: </a:t>
            </a:r>
            <a:r>
              <a:rPr lang="en-US" dirty="0">
                <a:latin typeface="Arial" panose="020B0604020202020204" pitchFamily="34" charset="0"/>
                <a:cs typeface="Arial" panose="020B0604020202020204" pitchFamily="34" charset="0"/>
              </a:rPr>
              <a:t>Use the questions on this slide to engage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Click to reveal the answers to the multiplication problems, which are a review of content from Module 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You may need to remind students that 47,000 can also be written as 47,000.000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AB6B55-2904-8649-9CC0-B0D0BD8881E7}" type="slidenum">
              <a:rPr lang="en-US" smtClean="0"/>
              <a:t>3</a:t>
            </a:fld>
            <a:endParaRPr lang="en-US"/>
          </a:p>
        </p:txBody>
      </p:sp>
    </p:spTree>
    <p:extLst>
      <p:ext uri="{BB962C8B-B14F-4D97-AF65-F5344CB8AC3E}">
        <p14:creationId xmlns:p14="http://schemas.microsoft.com/office/powerpoint/2010/main" val="377255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Less than 1  </a:t>
            </a:r>
          </a:p>
          <a:p>
            <a:r>
              <a:rPr lang="en-US" sz="1200" kern="1200" dirty="0">
                <a:solidFill>
                  <a:schemeClr val="tx1"/>
                </a:solidFill>
                <a:effectLst/>
                <a:latin typeface="+mn-lt"/>
                <a:ea typeface="+mn-ea"/>
                <a:cs typeface="+mn-cs"/>
              </a:rPr>
              <a:t>936 ÷ 1,000</a:t>
            </a:r>
          </a:p>
          <a:p>
            <a:r>
              <a:rPr lang="en-US" sz="1200" kern="1200" dirty="0">
                <a:solidFill>
                  <a:schemeClr val="tx1"/>
                </a:solidFill>
                <a:effectLst/>
                <a:latin typeface="+mn-lt"/>
                <a:ea typeface="+mn-ea"/>
                <a:cs typeface="+mn-cs"/>
              </a:rPr>
              <a:t>93.6 ÷ 10</a:t>
            </a:r>
            <a:r>
              <a:rPr lang="en-US" sz="1200" strike="noStrike" kern="1200" baseline="30000" dirty="0">
                <a:solidFill>
                  <a:schemeClr val="tx1"/>
                </a:solidFill>
                <a:effectLst/>
                <a:latin typeface="+mn-lt"/>
                <a:ea typeface="+mn-ea"/>
                <a:cs typeface="+mn-cs"/>
              </a:rPr>
              <a:t>2</a:t>
            </a:r>
          </a:p>
          <a:p>
            <a:r>
              <a:rPr lang="en-US" sz="1200" kern="1200" dirty="0">
                <a:solidFill>
                  <a:schemeClr val="tx1"/>
                </a:solidFill>
                <a:effectLst/>
                <a:latin typeface="+mn-lt"/>
                <a:ea typeface="+mn-ea"/>
                <a:cs typeface="+mn-cs"/>
              </a:rPr>
              <a:t>84.2 ÷ 10</a:t>
            </a:r>
            <a:r>
              <a:rPr lang="en-US" sz="1200" kern="1200" baseline="30000" dirty="0">
                <a:solidFill>
                  <a:schemeClr val="tx1"/>
                </a:solidFill>
                <a:effectLst/>
                <a:latin typeface="+mn-lt"/>
                <a:ea typeface="+mn-ea"/>
                <a:cs typeface="+mn-cs"/>
              </a:rPr>
              <a:t>2</a:t>
            </a:r>
          </a:p>
          <a:p>
            <a:r>
              <a:rPr lang="en-US" sz="1200" kern="1200" dirty="0">
                <a:solidFill>
                  <a:schemeClr val="tx1"/>
                </a:solidFill>
                <a:effectLst/>
                <a:latin typeface="+mn-lt"/>
                <a:ea typeface="+mn-ea"/>
                <a:cs typeface="+mn-cs"/>
              </a:rPr>
              <a:t>842 ÷ 10</a:t>
            </a:r>
            <a:r>
              <a:rPr lang="en-US" sz="1200" kern="1200" baseline="30000" dirty="0">
                <a:solidFill>
                  <a:schemeClr val="tx1"/>
                </a:solidFill>
                <a:effectLst/>
                <a:latin typeface="+mn-lt"/>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Between 1 and 10 </a:t>
            </a:r>
          </a:p>
          <a:p>
            <a:r>
              <a:rPr lang="en-US" sz="1200" kern="1200" dirty="0">
                <a:solidFill>
                  <a:schemeClr val="tx1"/>
                </a:solidFill>
                <a:effectLst/>
                <a:latin typeface="+mn-lt"/>
                <a:ea typeface="+mn-ea"/>
                <a:cs typeface="+mn-cs"/>
              </a:rPr>
              <a:t>752 ÷ 100</a:t>
            </a:r>
          </a:p>
          <a:p>
            <a:r>
              <a:rPr lang="en-US" sz="1200" kern="1200" dirty="0">
                <a:solidFill>
                  <a:schemeClr val="tx1"/>
                </a:solidFill>
                <a:effectLst/>
                <a:latin typeface="+mn-lt"/>
                <a:ea typeface="+mn-ea"/>
                <a:cs typeface="+mn-cs"/>
              </a:rPr>
              <a:t>0.936 x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Greater than 10 </a:t>
            </a:r>
          </a:p>
          <a:p>
            <a:r>
              <a:rPr lang="en-US" sz="1200" kern="1200" dirty="0">
                <a:solidFill>
                  <a:schemeClr val="tx1"/>
                </a:solidFill>
                <a:effectLst/>
                <a:latin typeface="+mn-lt"/>
                <a:ea typeface="+mn-ea"/>
                <a:cs typeface="+mn-cs"/>
              </a:rPr>
              <a:t>0.842 x 10</a:t>
            </a:r>
            <a:r>
              <a:rPr lang="en-US" sz="1200" kern="1200" baseline="30000" dirty="0">
                <a:solidFill>
                  <a:schemeClr val="tx1"/>
                </a:solidFill>
                <a:effectLst/>
                <a:latin typeface="+mn-lt"/>
                <a:ea typeface="+mn-ea"/>
                <a:cs typeface="+mn-cs"/>
              </a:rPr>
              <a:t>2</a:t>
            </a:r>
          </a:p>
          <a:p>
            <a:r>
              <a:rPr lang="en-US" sz="1200" kern="1200" dirty="0">
                <a:solidFill>
                  <a:schemeClr val="tx1"/>
                </a:solidFill>
                <a:effectLst/>
                <a:latin typeface="+mn-lt"/>
                <a:ea typeface="+mn-ea"/>
                <a:cs typeface="+mn-cs"/>
              </a:rPr>
              <a:t>842 ÷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7,520 ÷ 10</a:t>
            </a:r>
            <a:r>
              <a:rPr lang="en-US" sz="1200" kern="1200" baseline="30000" dirty="0">
                <a:solidFill>
                  <a:schemeClr val="tx1"/>
                </a:solidFill>
                <a:effectLst/>
                <a:latin typeface="+mn-lt"/>
                <a:ea typeface="+mn-ea"/>
                <a:cs typeface="+mn-cs"/>
              </a:rPr>
              <a:t>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0.752 x 10</a:t>
            </a:r>
            <a:r>
              <a:rPr lang="en-US" sz="1200" kern="1200" baseline="30000" dirty="0">
                <a:solidFill>
                  <a:schemeClr val="tx1"/>
                </a:solidFill>
                <a:effectLst/>
                <a:latin typeface="+mn-lt"/>
                <a:ea typeface="+mn-ea"/>
                <a:cs typeface="+mn-cs"/>
              </a:rPr>
              <a:t>3</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EAB6B55-2904-8649-9CC0-B0D0BD8881E7}" type="slidenum">
              <a:rPr lang="en-US" smtClean="0"/>
              <a:t>4</a:t>
            </a:fld>
            <a:endParaRPr lang="en-US"/>
          </a:p>
        </p:txBody>
      </p:sp>
    </p:spTree>
    <p:extLst>
      <p:ext uri="{BB962C8B-B14F-4D97-AF65-F5344CB8AC3E}">
        <p14:creationId xmlns:p14="http://schemas.microsoft.com/office/powerpoint/2010/main" val="396890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 operations are shown in the expressions on the cards? </a:t>
            </a:r>
            <a:r>
              <a:rPr lang="en-US" sz="1200" kern="1200" dirty="0">
                <a:solidFill>
                  <a:schemeClr val="tx1"/>
                </a:solidFill>
                <a:effectLst/>
                <a:latin typeface="+mn-lt"/>
                <a:ea typeface="+mn-ea"/>
                <a:cs typeface="+mn-cs"/>
              </a:rPr>
              <a:t>multiplication; division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do you notice about the dividends in the division expressions? </a:t>
            </a:r>
            <a:r>
              <a:rPr lang="en-US" sz="1200" kern="1200" dirty="0">
                <a:solidFill>
                  <a:schemeClr val="tx1"/>
                </a:solidFill>
                <a:effectLst/>
                <a:latin typeface="+mn-lt"/>
                <a:ea typeface="+mn-ea"/>
                <a:cs typeface="+mn-cs"/>
              </a:rPr>
              <a:t>Possible answer: Some dividends are whole numbers; others are decimals.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do you notice about the divisors in the division expressions</a:t>
            </a:r>
            <a:r>
              <a:rPr lang="en-US" sz="1200" kern="1200" dirty="0">
                <a:solidFill>
                  <a:schemeClr val="tx1"/>
                </a:solidFill>
                <a:effectLst/>
                <a:latin typeface="+mn-lt"/>
                <a:ea typeface="+mn-ea"/>
                <a:cs typeface="+mn-cs"/>
              </a:rPr>
              <a:t>? Possible answer: They are all powers of 10, and some divisors are written in exponential form.</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can you use mental math to find the values of the expressions? </a:t>
            </a:r>
            <a:r>
              <a:rPr lang="en-US" sz="1200" kern="1200" dirty="0">
                <a:solidFill>
                  <a:schemeClr val="tx1"/>
                </a:solidFill>
                <a:effectLst/>
                <a:latin typeface="+mn-lt"/>
                <a:ea typeface="+mn-ea"/>
                <a:cs typeface="+mn-cs"/>
              </a:rPr>
              <a:t>Possible answer: You can use patterns of division and multiplication with powers of 10.</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Why is mental math a good strategy to use to find the values of these expressions? </a:t>
            </a:r>
            <a:r>
              <a:rPr lang="en-US" sz="1200" kern="1200" dirty="0">
                <a:solidFill>
                  <a:schemeClr val="tx1"/>
                </a:solidFill>
                <a:effectLst/>
                <a:latin typeface="+mn-lt"/>
                <a:ea typeface="+mn-ea"/>
                <a:cs typeface="+mn-cs"/>
              </a:rPr>
              <a:t>Possible answer: Mental math is a good strategy because the divisors are all powers of 10 and I can use place value and patterns to quickly and efficiently evaluate the expressions.</a:t>
            </a:r>
          </a:p>
          <a:p>
            <a:endParaRPr lang="en-US" sz="1200" kern="1200" dirty="0">
              <a:solidFill>
                <a:schemeClr val="tx1"/>
              </a:solidFill>
              <a:effectLst/>
              <a:latin typeface="+mn-lt"/>
              <a:ea typeface="+mn-ea"/>
              <a:cs typeface="+mn-cs"/>
            </a:endParaRPr>
          </a:p>
          <a:p>
            <a:endParaRPr lang="en-US" sz="1200" b="1" dirty="0">
              <a:solidFill>
                <a:srgbClr val="4C4E50"/>
              </a:solidFill>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BUILD SHARED UNDERSTANDING</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mn-lt"/>
                <a:ea typeface="+mn-ea"/>
                <a:cs typeface="+mn-cs"/>
              </a:rPr>
              <a:t> Select students who have used various strategies and tools to share with the class how they solved the problem. Have students discuss why they chose a specific strategy or tool.</a:t>
            </a:r>
          </a:p>
        </p:txBody>
      </p:sp>
      <p:sp>
        <p:nvSpPr>
          <p:cNvPr id="4" name="Slide Number Placeholder 3"/>
          <p:cNvSpPr>
            <a:spLocks noGrp="1"/>
          </p:cNvSpPr>
          <p:nvPr>
            <p:ph type="sldNum" sz="quarter" idx="5"/>
          </p:nvPr>
        </p:nvSpPr>
        <p:spPr/>
        <p:txBody>
          <a:bodyPr/>
          <a:lstStyle/>
          <a:p>
            <a:fld id="{2EAB6B55-2904-8649-9CC0-B0D0BD8881E7}" type="slidenum">
              <a:rPr lang="en-US" smtClean="0"/>
              <a:t>5</a:t>
            </a:fld>
            <a:endParaRPr lang="en-US"/>
          </a:p>
        </p:txBody>
      </p:sp>
    </p:spTree>
    <p:extLst>
      <p:ext uri="{BB962C8B-B14F-4D97-AF65-F5344CB8AC3E}">
        <p14:creationId xmlns:p14="http://schemas.microsoft.com/office/powerpoint/2010/main" val="114593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This is a possible correct representation.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If students . . . </a:t>
            </a:r>
            <a:r>
              <a:rPr lang="en-US" sz="1200" kern="1200" dirty="0">
                <a:solidFill>
                  <a:schemeClr val="tx1"/>
                </a:solidFill>
                <a:effectLst/>
                <a:latin typeface="+mn-lt"/>
                <a:ea typeface="+mn-ea"/>
                <a:cs typeface="+mn-cs"/>
              </a:rPr>
              <a:t>sort the expressions correctly using mental math, they exhibit exemplary understanding of division and multiplication patterns with powers of 10.</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Have these students . . . </a:t>
            </a:r>
            <a:r>
              <a:rPr lang="en-US" sz="1200" kern="1200" dirty="0">
                <a:solidFill>
                  <a:schemeClr val="tx1"/>
                </a:solidFill>
                <a:effectLst/>
                <a:latin typeface="+mn-lt"/>
                <a:ea typeface="+mn-ea"/>
                <a:cs typeface="+mn-cs"/>
              </a:rPr>
              <a:t>share and explain how they sorted the cards using division and multiplication patterns.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Arial" panose="020B0604020202020204" pitchFamily="34" charset="0"/>
                <a:ea typeface="+mn-ea"/>
                <a:cs typeface="Arial" panose="020B0604020202020204" pitchFamily="34" charset="0"/>
              </a:rPr>
              <a:t>Ask: </a:t>
            </a:r>
          </a:p>
          <a:p>
            <a:r>
              <a:rPr lang="en-US" sz="1200" kern="1200" dirty="0">
                <a:solidFill>
                  <a:schemeClr val="tx1"/>
                </a:solidFill>
                <a:effectLst/>
                <a:latin typeface="+mn-lt"/>
                <a:ea typeface="+mn-ea"/>
                <a:cs typeface="+mn-cs"/>
              </a:rPr>
              <a:t>-How did you know how to find the quotients and products by using mental math?</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EAB6B55-2904-8649-9CC0-B0D0BD8881E7}" type="slidenum">
              <a:rPr lang="en-US" smtClean="0"/>
              <a:t>6</a:t>
            </a:fld>
            <a:endParaRPr lang="en-US"/>
          </a:p>
        </p:txBody>
      </p:sp>
    </p:spTree>
    <p:extLst>
      <p:ext uri="{BB962C8B-B14F-4D97-AF65-F5344CB8AC3E}">
        <p14:creationId xmlns:p14="http://schemas.microsoft.com/office/powerpoint/2010/main" val="2766447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This is a possible correct representation. </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If students . . . </a:t>
            </a:r>
            <a:r>
              <a:rPr lang="en-US" sz="1200" kern="1200" dirty="0">
                <a:solidFill>
                  <a:schemeClr val="tx1"/>
                </a:solidFill>
                <a:effectLst/>
                <a:latin typeface="+mn-lt"/>
                <a:ea typeface="+mn-ea"/>
                <a:cs typeface="+mn-cs"/>
              </a:rPr>
              <a:t>find the quotients and products by performing calculations, they are not using the most efficient strategy.</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Activate prior knowledge . . . </a:t>
            </a:r>
            <a:r>
              <a:rPr lang="en-US" sz="1200" kern="1200" dirty="0">
                <a:solidFill>
                  <a:schemeClr val="tx1"/>
                </a:solidFill>
                <a:effectLst/>
                <a:latin typeface="+mn-lt"/>
                <a:ea typeface="+mn-ea"/>
                <a:cs typeface="+mn-cs"/>
              </a:rPr>
              <a:t>by reminding these students that dividing and multiplying by powers of 10 can usually be done mentally.</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Ask: </a:t>
            </a:r>
          </a:p>
          <a:p>
            <a:r>
              <a:rPr lang="en-US" sz="1200" dirty="0">
                <a:solidFill>
                  <a:srgbClr val="FFFFFF"/>
                </a:solidFill>
                <a:latin typeface="Arial" panose="020B0604020202020204" pitchFamily="34" charset="0"/>
                <a:cs typeface="Arial" panose="020B0604020202020204" pitchFamily="34" charset="0"/>
              </a:rPr>
              <a:t>-</a:t>
            </a:r>
            <a:r>
              <a:rPr lang="en-US" sz="1200" kern="1200" dirty="0">
                <a:solidFill>
                  <a:schemeClr val="tx1"/>
                </a:solidFill>
                <a:effectLst/>
                <a:latin typeface="+mn-lt"/>
                <a:ea typeface="+mn-ea"/>
                <a:cs typeface="+mn-cs"/>
              </a:rPr>
              <a:t>How could you sort 936 ÷ 1,000 without writing the quotient?</a:t>
            </a:r>
          </a:p>
          <a:p>
            <a:r>
              <a:rPr lang="en-US" sz="1200" kern="1200" dirty="0">
                <a:solidFill>
                  <a:schemeClr val="tx1"/>
                </a:solidFill>
                <a:effectLst/>
                <a:latin typeface="+mn-lt"/>
                <a:ea typeface="+mn-ea"/>
                <a:cs typeface="+mn-cs"/>
              </a:rPr>
              <a:t>-How could you sort 0.936 x10 without writing the product?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EAB6B55-2904-8649-9CC0-B0D0BD8881E7}" type="slidenum">
              <a:rPr lang="en-US" smtClean="0"/>
              <a:t>7</a:t>
            </a:fld>
            <a:endParaRPr lang="en-US"/>
          </a:p>
        </p:txBody>
      </p:sp>
    </p:spTree>
    <p:extLst>
      <p:ext uri="{BB962C8B-B14F-4D97-AF65-F5344CB8AC3E}">
        <p14:creationId xmlns:p14="http://schemas.microsoft.com/office/powerpoint/2010/main" val="365482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This is an incorrect representation where a student sorts expressions with decimals incorrectly.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If students . . . </a:t>
            </a:r>
            <a:r>
              <a:rPr lang="en-US" sz="1200" kern="1200" dirty="0">
                <a:solidFill>
                  <a:schemeClr val="tx1"/>
                </a:solidFill>
                <a:effectLst/>
                <a:latin typeface="+mn-lt"/>
                <a:ea typeface="+mn-ea"/>
                <a:cs typeface="+mn-cs"/>
              </a:rPr>
              <a:t>sort the expressions involving whole-number dividends and factors correctly but not the expressions involving decimals, they are not extending division and multiplication patterns with whole numbers to decimals.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Arial" panose="020B0604020202020204" pitchFamily="34" charset="0"/>
                <a:ea typeface="+mn-ea"/>
                <a:cs typeface="Arial" panose="020B0604020202020204" pitchFamily="34" charset="0"/>
              </a:rPr>
              <a:t>Then intervene . . . </a:t>
            </a:r>
            <a:r>
              <a:rPr lang="en-US" sz="1200" kern="1200" dirty="0">
                <a:solidFill>
                  <a:schemeClr val="tx1"/>
                </a:solidFill>
                <a:effectLst/>
                <a:latin typeface="+mn-lt"/>
                <a:ea typeface="+mn-ea"/>
                <a:cs typeface="+mn-cs"/>
              </a:rPr>
              <a:t>by reminding these students that they can use patterns to divide and multiply whole numbers by powers of 10. The same patterns can be used to divide and multiply decimals by powers of 10.</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Ask:</a:t>
            </a:r>
          </a:p>
          <a:p>
            <a:r>
              <a:rPr lang="en-US" sz="1200" kern="1200" dirty="0">
                <a:solidFill>
                  <a:schemeClr val="tx1"/>
                </a:solidFill>
                <a:effectLst/>
                <a:latin typeface="+mn-lt"/>
                <a:ea typeface="+mn-ea"/>
                <a:cs typeface="+mn-cs"/>
              </a:rPr>
              <a:t>-How can you use division patterns to find 936 ÷ 100?</a:t>
            </a:r>
          </a:p>
          <a:p>
            <a:r>
              <a:rPr lang="en-US" sz="1200" kern="1200" dirty="0">
                <a:solidFill>
                  <a:schemeClr val="tx1"/>
                </a:solidFill>
                <a:effectLst/>
                <a:latin typeface="+mn-lt"/>
                <a:ea typeface="+mn-ea"/>
                <a:cs typeface="+mn-cs"/>
              </a:rPr>
              <a:t>-How can you use division patterns to find 93.6 ÷ 100?</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EAB6B55-2904-8649-9CC0-B0D0BD8881E7}" type="slidenum">
              <a:rPr lang="en-US" smtClean="0"/>
              <a:t>8</a:t>
            </a:fld>
            <a:endParaRPr lang="en-US"/>
          </a:p>
        </p:txBody>
      </p:sp>
    </p:spTree>
    <p:extLst>
      <p:ext uri="{BB962C8B-B14F-4D97-AF65-F5344CB8AC3E}">
        <p14:creationId xmlns:p14="http://schemas.microsoft.com/office/powerpoint/2010/main" val="234796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Encourage students to share their reasoning. For students who are struggling, suggest that they perform the division on paper and analyze the divisor and quotient.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Possible answer: Since the place value of 7 in the dividend is 7 hundreds, dividing by 100 changes the place value by two places, so the 7 in the quotient is 7 ones.</a:t>
            </a:r>
          </a:p>
        </p:txBody>
      </p:sp>
      <p:sp>
        <p:nvSpPr>
          <p:cNvPr id="4" name="Slide Number Placeholder 3"/>
          <p:cNvSpPr>
            <a:spLocks noGrp="1"/>
          </p:cNvSpPr>
          <p:nvPr>
            <p:ph type="sldNum" sz="quarter" idx="5"/>
          </p:nvPr>
        </p:nvSpPr>
        <p:spPr/>
        <p:txBody>
          <a:bodyPr/>
          <a:lstStyle/>
          <a:p>
            <a:fld id="{2EAB6B55-2904-8649-9CC0-B0D0BD8881E7}" type="slidenum">
              <a:rPr lang="en-US" smtClean="0"/>
              <a:t>9</a:t>
            </a:fld>
            <a:endParaRPr lang="en-US"/>
          </a:p>
        </p:txBody>
      </p:sp>
    </p:spTree>
    <p:extLst>
      <p:ext uri="{BB962C8B-B14F-4D97-AF65-F5344CB8AC3E}">
        <p14:creationId xmlns:p14="http://schemas.microsoft.com/office/powerpoint/2010/main" val="403110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00788-BA29-1745-8995-921C0E628A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962335-5DEC-4C4F-8D5F-24F41F0C5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A7DA8C-E1C7-1C44-8491-EF0342F2B8A1}"/>
              </a:ext>
            </a:extLst>
          </p:cNvPr>
          <p:cNvSpPr>
            <a:spLocks noGrp="1"/>
          </p:cNvSpPr>
          <p:nvPr>
            <p:ph type="dt" sz="half" idx="10"/>
          </p:nvPr>
        </p:nvSpPr>
        <p:spPr/>
        <p:txBody>
          <a:bodyPr/>
          <a:lstStyle/>
          <a:p>
            <a:fld id="{3633BD49-CBBF-7C48-AF49-F7933EAFBB5E}" type="datetimeFigureOut">
              <a:rPr lang="en-US" smtClean="0"/>
              <a:t>4/29/20</a:t>
            </a:fld>
            <a:endParaRPr lang="en-US"/>
          </a:p>
        </p:txBody>
      </p:sp>
      <p:sp>
        <p:nvSpPr>
          <p:cNvPr id="5" name="Footer Placeholder 4">
            <a:extLst>
              <a:ext uri="{FF2B5EF4-FFF2-40B4-BE49-F238E27FC236}">
                <a16:creationId xmlns:a16="http://schemas.microsoft.com/office/drawing/2014/main" id="{E88AEDBF-464F-B242-B705-2EBF9D245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BBF65-96DE-4B4D-B29B-F017FD0513A4}"/>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87725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5EC29-0F71-C04C-81CA-446D3B6924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5D606A-84A1-AA46-8078-E00CDAB19B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0A815-0244-D541-BB20-2B536A3CF8BF}"/>
              </a:ext>
            </a:extLst>
          </p:cNvPr>
          <p:cNvSpPr>
            <a:spLocks noGrp="1"/>
          </p:cNvSpPr>
          <p:nvPr>
            <p:ph type="dt" sz="half" idx="10"/>
          </p:nvPr>
        </p:nvSpPr>
        <p:spPr/>
        <p:txBody>
          <a:bodyPr/>
          <a:lstStyle/>
          <a:p>
            <a:fld id="{3633BD49-CBBF-7C48-AF49-F7933EAFBB5E}" type="datetimeFigureOut">
              <a:rPr lang="en-US" smtClean="0"/>
              <a:t>4/29/20</a:t>
            </a:fld>
            <a:endParaRPr lang="en-US"/>
          </a:p>
        </p:txBody>
      </p:sp>
      <p:sp>
        <p:nvSpPr>
          <p:cNvPr id="5" name="Footer Placeholder 4">
            <a:extLst>
              <a:ext uri="{FF2B5EF4-FFF2-40B4-BE49-F238E27FC236}">
                <a16:creationId xmlns:a16="http://schemas.microsoft.com/office/drawing/2014/main" id="{7A519A59-3F03-A342-803A-00A98DB14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447B0-0487-0242-A9A6-8B3ACB5E7D50}"/>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12809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E6CD50-9DB7-294F-B472-505A377809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63F26F-A08D-3547-80C3-BE729297F2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7100A-8030-7844-AC45-114E51BDC230}"/>
              </a:ext>
            </a:extLst>
          </p:cNvPr>
          <p:cNvSpPr>
            <a:spLocks noGrp="1"/>
          </p:cNvSpPr>
          <p:nvPr>
            <p:ph type="dt" sz="half" idx="10"/>
          </p:nvPr>
        </p:nvSpPr>
        <p:spPr/>
        <p:txBody>
          <a:bodyPr/>
          <a:lstStyle/>
          <a:p>
            <a:fld id="{3633BD49-CBBF-7C48-AF49-F7933EAFBB5E}" type="datetimeFigureOut">
              <a:rPr lang="en-US" smtClean="0"/>
              <a:t>4/29/20</a:t>
            </a:fld>
            <a:endParaRPr lang="en-US"/>
          </a:p>
        </p:txBody>
      </p:sp>
      <p:sp>
        <p:nvSpPr>
          <p:cNvPr id="5" name="Footer Placeholder 4">
            <a:extLst>
              <a:ext uri="{FF2B5EF4-FFF2-40B4-BE49-F238E27FC236}">
                <a16:creationId xmlns:a16="http://schemas.microsoft.com/office/drawing/2014/main" id="{C21FFB23-DE4B-CC47-8825-A909A696F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C5F0F-F177-D242-8342-759BFE6C6651}"/>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39393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EE19-6214-8448-A4E6-03B830A51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884CFE-EF35-2F41-8C92-066A2DE103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61ABD-D3A8-4644-AB86-875E70545DC3}"/>
              </a:ext>
            </a:extLst>
          </p:cNvPr>
          <p:cNvSpPr>
            <a:spLocks noGrp="1"/>
          </p:cNvSpPr>
          <p:nvPr>
            <p:ph type="dt" sz="half" idx="10"/>
          </p:nvPr>
        </p:nvSpPr>
        <p:spPr/>
        <p:txBody>
          <a:bodyPr/>
          <a:lstStyle/>
          <a:p>
            <a:fld id="{3633BD49-CBBF-7C48-AF49-F7933EAFBB5E}" type="datetimeFigureOut">
              <a:rPr lang="en-US" smtClean="0"/>
              <a:t>4/29/20</a:t>
            </a:fld>
            <a:endParaRPr lang="en-US"/>
          </a:p>
        </p:txBody>
      </p:sp>
      <p:sp>
        <p:nvSpPr>
          <p:cNvPr id="5" name="Footer Placeholder 4">
            <a:extLst>
              <a:ext uri="{FF2B5EF4-FFF2-40B4-BE49-F238E27FC236}">
                <a16:creationId xmlns:a16="http://schemas.microsoft.com/office/drawing/2014/main" id="{1B12E669-DA42-CF49-82F4-DF8824452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B67FA-9F80-CA43-A5E6-B98BD47FBF53}"/>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56436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10D3-94C3-4040-8B9F-02BFC3CE5E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E14997-68AE-AB4C-B603-8A84452F26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A853E8-B914-A343-96DD-C08BAAEC8621}"/>
              </a:ext>
            </a:extLst>
          </p:cNvPr>
          <p:cNvSpPr>
            <a:spLocks noGrp="1"/>
          </p:cNvSpPr>
          <p:nvPr>
            <p:ph type="dt" sz="half" idx="10"/>
          </p:nvPr>
        </p:nvSpPr>
        <p:spPr/>
        <p:txBody>
          <a:bodyPr/>
          <a:lstStyle/>
          <a:p>
            <a:fld id="{3633BD49-CBBF-7C48-AF49-F7933EAFBB5E}" type="datetimeFigureOut">
              <a:rPr lang="en-US" smtClean="0"/>
              <a:t>4/29/20</a:t>
            </a:fld>
            <a:endParaRPr lang="en-US"/>
          </a:p>
        </p:txBody>
      </p:sp>
      <p:sp>
        <p:nvSpPr>
          <p:cNvPr id="5" name="Footer Placeholder 4">
            <a:extLst>
              <a:ext uri="{FF2B5EF4-FFF2-40B4-BE49-F238E27FC236}">
                <a16:creationId xmlns:a16="http://schemas.microsoft.com/office/drawing/2014/main" id="{1815EF98-BEBA-A340-9623-6E777BCB9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466E8-69CF-C444-B7F7-632A39F120A7}"/>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392072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0E07-EFA1-0F44-A2E6-DF37CB7EE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E5F994-24C3-F842-99B8-D513A9BAB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59FAE8-A48D-3845-8D3B-DEA15A11EF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935F22-3383-FA49-AA44-824A8C6A2C93}"/>
              </a:ext>
            </a:extLst>
          </p:cNvPr>
          <p:cNvSpPr>
            <a:spLocks noGrp="1"/>
          </p:cNvSpPr>
          <p:nvPr>
            <p:ph type="dt" sz="half" idx="10"/>
          </p:nvPr>
        </p:nvSpPr>
        <p:spPr/>
        <p:txBody>
          <a:bodyPr/>
          <a:lstStyle/>
          <a:p>
            <a:fld id="{3633BD49-CBBF-7C48-AF49-F7933EAFBB5E}" type="datetimeFigureOut">
              <a:rPr lang="en-US" smtClean="0"/>
              <a:t>4/29/20</a:t>
            </a:fld>
            <a:endParaRPr lang="en-US"/>
          </a:p>
        </p:txBody>
      </p:sp>
      <p:sp>
        <p:nvSpPr>
          <p:cNvPr id="6" name="Footer Placeholder 5">
            <a:extLst>
              <a:ext uri="{FF2B5EF4-FFF2-40B4-BE49-F238E27FC236}">
                <a16:creationId xmlns:a16="http://schemas.microsoft.com/office/drawing/2014/main" id="{7F05E4F8-E9BF-964C-8174-9D9F05806A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AF600D-DC9D-364C-8B47-0D7D7CD48078}"/>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149000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EAF6-04F5-FF45-B4D0-B4D07316C2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8B5F1F-6872-D948-A961-79B79120D2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6F9AFE-7218-4B45-8B6D-CAC7FBD76C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9FA340-4669-024E-8582-612752D1AC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DC52B4-65CD-CB44-AA4C-E2101B4BEE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E4B715-9493-094D-8412-D51C07541CDC}"/>
              </a:ext>
            </a:extLst>
          </p:cNvPr>
          <p:cNvSpPr>
            <a:spLocks noGrp="1"/>
          </p:cNvSpPr>
          <p:nvPr>
            <p:ph type="dt" sz="half" idx="10"/>
          </p:nvPr>
        </p:nvSpPr>
        <p:spPr/>
        <p:txBody>
          <a:bodyPr/>
          <a:lstStyle/>
          <a:p>
            <a:fld id="{3633BD49-CBBF-7C48-AF49-F7933EAFBB5E}" type="datetimeFigureOut">
              <a:rPr lang="en-US" smtClean="0"/>
              <a:t>4/29/20</a:t>
            </a:fld>
            <a:endParaRPr lang="en-US"/>
          </a:p>
        </p:txBody>
      </p:sp>
      <p:sp>
        <p:nvSpPr>
          <p:cNvPr id="8" name="Footer Placeholder 7">
            <a:extLst>
              <a:ext uri="{FF2B5EF4-FFF2-40B4-BE49-F238E27FC236}">
                <a16:creationId xmlns:a16="http://schemas.microsoft.com/office/drawing/2014/main" id="{EC6AA53F-B28E-D845-85F8-22FCB922E6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A1E5FF-257C-E143-AD72-B9D5BA25C497}"/>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3449706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E5A29-63EA-D143-9408-9FD67D1965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EB5113-F691-8147-88A4-6F0742B94A00}"/>
              </a:ext>
            </a:extLst>
          </p:cNvPr>
          <p:cNvSpPr>
            <a:spLocks noGrp="1"/>
          </p:cNvSpPr>
          <p:nvPr>
            <p:ph type="dt" sz="half" idx="10"/>
          </p:nvPr>
        </p:nvSpPr>
        <p:spPr/>
        <p:txBody>
          <a:bodyPr/>
          <a:lstStyle/>
          <a:p>
            <a:fld id="{3633BD49-CBBF-7C48-AF49-F7933EAFBB5E}" type="datetimeFigureOut">
              <a:rPr lang="en-US" smtClean="0"/>
              <a:t>4/29/20</a:t>
            </a:fld>
            <a:endParaRPr lang="en-US"/>
          </a:p>
        </p:txBody>
      </p:sp>
      <p:sp>
        <p:nvSpPr>
          <p:cNvPr id="4" name="Footer Placeholder 3">
            <a:extLst>
              <a:ext uri="{FF2B5EF4-FFF2-40B4-BE49-F238E27FC236}">
                <a16:creationId xmlns:a16="http://schemas.microsoft.com/office/drawing/2014/main" id="{DBF3B6A3-8B91-4B43-BAEF-BC6B0D03DA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91E11D-A8A2-334A-A259-A2DCDF1EC480}"/>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16385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C770EA-F7EB-9841-B528-4B96DDA28B9D}"/>
              </a:ext>
            </a:extLst>
          </p:cNvPr>
          <p:cNvSpPr>
            <a:spLocks noGrp="1"/>
          </p:cNvSpPr>
          <p:nvPr>
            <p:ph type="dt" sz="half" idx="10"/>
          </p:nvPr>
        </p:nvSpPr>
        <p:spPr/>
        <p:txBody>
          <a:bodyPr/>
          <a:lstStyle/>
          <a:p>
            <a:fld id="{3633BD49-CBBF-7C48-AF49-F7933EAFBB5E}" type="datetimeFigureOut">
              <a:rPr lang="en-US" smtClean="0"/>
              <a:t>4/29/20</a:t>
            </a:fld>
            <a:endParaRPr lang="en-US"/>
          </a:p>
        </p:txBody>
      </p:sp>
      <p:sp>
        <p:nvSpPr>
          <p:cNvPr id="3" name="Footer Placeholder 2">
            <a:extLst>
              <a:ext uri="{FF2B5EF4-FFF2-40B4-BE49-F238E27FC236}">
                <a16:creationId xmlns:a16="http://schemas.microsoft.com/office/drawing/2014/main" id="{903B4B10-AF4A-9D4D-8445-217E2203F1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5398EC-8CE9-0B4D-93C4-BDD64A6F5677}"/>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338028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89848-0FCD-514B-84A5-AEE142C80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732033-F558-8B4C-BAD1-6790A17F7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A46631-3992-4043-90A5-5CECDBA58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C70A6-CFB2-7641-964E-0BC93F9C0B6E}"/>
              </a:ext>
            </a:extLst>
          </p:cNvPr>
          <p:cNvSpPr>
            <a:spLocks noGrp="1"/>
          </p:cNvSpPr>
          <p:nvPr>
            <p:ph type="dt" sz="half" idx="10"/>
          </p:nvPr>
        </p:nvSpPr>
        <p:spPr/>
        <p:txBody>
          <a:bodyPr/>
          <a:lstStyle/>
          <a:p>
            <a:fld id="{3633BD49-CBBF-7C48-AF49-F7933EAFBB5E}" type="datetimeFigureOut">
              <a:rPr lang="en-US" smtClean="0"/>
              <a:t>4/29/20</a:t>
            </a:fld>
            <a:endParaRPr lang="en-US"/>
          </a:p>
        </p:txBody>
      </p:sp>
      <p:sp>
        <p:nvSpPr>
          <p:cNvPr id="6" name="Footer Placeholder 5">
            <a:extLst>
              <a:ext uri="{FF2B5EF4-FFF2-40B4-BE49-F238E27FC236}">
                <a16:creationId xmlns:a16="http://schemas.microsoft.com/office/drawing/2014/main" id="{9865D7F4-E999-6844-9762-4B2BC0F0B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8FBF8-98B3-6347-B020-C4E3E63A41CB}"/>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98100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AEC5-42E5-F745-9A25-7BB9A3857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D987D2-15B2-9546-9321-6E0CA4F74A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E6E6DA-10E8-3D42-BBF6-C02B49F10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2A277-D611-4B46-A1B7-FFE60354F210}"/>
              </a:ext>
            </a:extLst>
          </p:cNvPr>
          <p:cNvSpPr>
            <a:spLocks noGrp="1"/>
          </p:cNvSpPr>
          <p:nvPr>
            <p:ph type="dt" sz="half" idx="10"/>
          </p:nvPr>
        </p:nvSpPr>
        <p:spPr/>
        <p:txBody>
          <a:bodyPr/>
          <a:lstStyle/>
          <a:p>
            <a:fld id="{3633BD49-CBBF-7C48-AF49-F7933EAFBB5E}" type="datetimeFigureOut">
              <a:rPr lang="en-US" smtClean="0"/>
              <a:t>4/29/20</a:t>
            </a:fld>
            <a:endParaRPr lang="en-US"/>
          </a:p>
        </p:txBody>
      </p:sp>
      <p:sp>
        <p:nvSpPr>
          <p:cNvPr id="6" name="Footer Placeholder 5">
            <a:extLst>
              <a:ext uri="{FF2B5EF4-FFF2-40B4-BE49-F238E27FC236}">
                <a16:creationId xmlns:a16="http://schemas.microsoft.com/office/drawing/2014/main" id="{42096766-0B62-1E47-BDE6-287B6D6E41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DDA76-0F88-DB4C-840A-F9516E9B7C70}"/>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23294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3D7952-616C-934E-B2E5-9BFC813203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B2952-EC57-E345-ABF4-7159715CF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28653-FE9C-EB44-B209-231EF01D82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3BD49-CBBF-7C48-AF49-F7933EAFBB5E}" type="datetimeFigureOut">
              <a:rPr lang="en-US" smtClean="0"/>
              <a:t>4/29/20</a:t>
            </a:fld>
            <a:endParaRPr lang="en-US"/>
          </a:p>
        </p:txBody>
      </p:sp>
      <p:sp>
        <p:nvSpPr>
          <p:cNvPr id="5" name="Footer Placeholder 4">
            <a:extLst>
              <a:ext uri="{FF2B5EF4-FFF2-40B4-BE49-F238E27FC236}">
                <a16:creationId xmlns:a16="http://schemas.microsoft.com/office/drawing/2014/main" id="{D5A4B14B-FD2C-CB43-9A96-840ACED78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E8C75-38E5-0845-8244-20C23ED77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62777-3BE1-1E47-AC23-F90528AC9908}" type="slidenum">
              <a:rPr lang="en-US" smtClean="0"/>
              <a:t>‹#›</a:t>
            </a:fld>
            <a:endParaRPr lang="en-US"/>
          </a:p>
        </p:txBody>
      </p:sp>
    </p:spTree>
    <p:extLst>
      <p:ext uri="{BB962C8B-B14F-4D97-AF65-F5344CB8AC3E}">
        <p14:creationId xmlns:p14="http://schemas.microsoft.com/office/powerpoint/2010/main" val="419363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7.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4.png"/><Relationship Id="rId7" Type="http://schemas.openxmlformats.org/officeDocument/2006/relationships/slide" Target="slide5.xml"/><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7.xml"/><Relationship Id="rId5" Type="http://schemas.openxmlformats.org/officeDocument/2006/relationships/slide" Target="slide3.xml"/><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slide" Target="slide4.xml"/><Relationship Id="rId12"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9.xml"/><Relationship Id="rId5" Type="http://schemas.openxmlformats.org/officeDocument/2006/relationships/slide" Target="slide2.xml"/><Relationship Id="rId10" Type="http://schemas.openxmlformats.org/officeDocument/2006/relationships/slide" Target="slide8.xml"/><Relationship Id="rId4" Type="http://schemas.openxmlformats.org/officeDocument/2006/relationships/image" Target="../media/image7.emf"/><Relationship Id="rId9" Type="http://schemas.openxmlformats.org/officeDocument/2006/relationships/slide" Target="slide6.xml"/><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4.png"/><Relationship Id="rId7" Type="http://schemas.openxmlformats.org/officeDocument/2006/relationships/slide" Target="slide5.xml"/><Relationship Id="rId12"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7.xml"/><Relationship Id="rId5" Type="http://schemas.openxmlformats.org/officeDocument/2006/relationships/slide" Target="slide3.xml"/><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4.png"/><Relationship Id="rId7" Type="http://schemas.openxmlformats.org/officeDocument/2006/relationships/slide" Target="slide5.xml"/><Relationship Id="rId12"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7.xml"/><Relationship Id="rId5" Type="http://schemas.openxmlformats.org/officeDocument/2006/relationships/slide" Target="slide3.xml"/><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4.png"/><Relationship Id="rId7" Type="http://schemas.openxmlformats.org/officeDocument/2006/relationships/slide" Target="slide5.xm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7.xml"/><Relationship Id="rId5" Type="http://schemas.openxmlformats.org/officeDocument/2006/relationships/slide" Target="slide3.xml"/><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4.png"/><Relationship Id="rId7" Type="http://schemas.openxmlformats.org/officeDocument/2006/relationships/slide" Target="slide5.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7.xml"/><Relationship Id="rId5" Type="http://schemas.openxmlformats.org/officeDocument/2006/relationships/slide" Target="slide3.xml"/><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8.xml"/></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slide" Target="slide4.xml"/><Relationship Id="rId12"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9.xml"/><Relationship Id="rId5" Type="http://schemas.openxmlformats.org/officeDocument/2006/relationships/slide" Target="slide2.xml"/><Relationship Id="rId10" Type="http://schemas.openxmlformats.org/officeDocument/2006/relationships/slide" Target="slide8.xml"/><Relationship Id="rId4" Type="http://schemas.openxmlformats.org/officeDocument/2006/relationships/image" Target="../media/image12.png"/><Relationship Id="rId9"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10B2892-0F78-AA4D-9147-959DA12D4B70}"/>
              </a:ext>
            </a:extLst>
          </p:cNvPr>
          <p:cNvPicPr>
            <a:picLocks noChangeAspect="1"/>
          </p:cNvPicPr>
          <p:nvPr/>
        </p:nvPicPr>
        <p:blipFill>
          <a:blip r:embed="rId3"/>
          <a:stretch>
            <a:fillRect/>
          </a:stretch>
        </p:blipFill>
        <p:spPr>
          <a:xfrm>
            <a:off x="3914555" y="1434939"/>
            <a:ext cx="4330700" cy="1117600"/>
          </a:xfrm>
          <a:prstGeom prst="rect">
            <a:avLst/>
          </a:prstGeom>
        </p:spPr>
      </p:pic>
      <p:sp>
        <p:nvSpPr>
          <p:cNvPr id="5" name="Rectangle 4">
            <a:extLst>
              <a:ext uri="{FF2B5EF4-FFF2-40B4-BE49-F238E27FC236}">
                <a16:creationId xmlns:a16="http://schemas.microsoft.com/office/drawing/2014/main" id="{E1845719-ECAA-DC40-8954-19DA4542CF54}"/>
              </a:ext>
            </a:extLst>
          </p:cNvPr>
          <p:cNvSpPr/>
          <p:nvPr/>
        </p:nvSpPr>
        <p:spPr>
          <a:xfrm>
            <a:off x="4077484" y="2870200"/>
            <a:ext cx="8114516" cy="1117600"/>
          </a:xfrm>
          <a:prstGeom prst="rect">
            <a:avLst/>
          </a:prstGeom>
          <a:solidFill>
            <a:srgbClr val="2C97DD"/>
          </a:solidFill>
          <a:ln>
            <a:noFill/>
          </a:ln>
        </p:spPr>
        <p:txBody>
          <a:bodyPr wrap="square" lIns="270000" tIns="360000" rIns="0" anchor="t">
            <a:noAutofit/>
          </a:bodyPr>
          <a:lstStyle/>
          <a:p>
            <a:pPr algn="l">
              <a:lnSpc>
                <a:spcPct val="50000"/>
              </a:lnSpc>
            </a:pPr>
            <a:r>
              <a:rPr lang="en-US" sz="2800" b="1" i="0" spc="0" dirty="0">
                <a:solidFill>
                  <a:schemeClr val="bg1"/>
                </a:solidFill>
                <a:latin typeface="Arial" panose="020B0604020202020204" pitchFamily="34" charset="0"/>
                <a:cs typeface="Arial" panose="020B0604020202020204" pitchFamily="34" charset="0"/>
              </a:rPr>
              <a:t>Spark Your Learning</a:t>
            </a:r>
          </a:p>
          <a:p>
            <a:pPr algn="ctr">
              <a:lnSpc>
                <a:spcPct val="20000"/>
              </a:lnSpc>
            </a:pPr>
            <a:endParaRPr lang="en-US" sz="1200" b="1" i="0" spc="0" dirty="0">
              <a:solidFill>
                <a:schemeClr val="bg1"/>
              </a:solidFill>
              <a:latin typeface="Arial" panose="020B0604020202020204" pitchFamily="34" charset="0"/>
              <a:cs typeface="Arial" panose="020B0604020202020204" pitchFamily="34" charset="0"/>
            </a:endParaRPr>
          </a:p>
          <a:p>
            <a:pPr algn="l">
              <a:lnSpc>
                <a:spcPct val="170000"/>
              </a:lnSpc>
            </a:pPr>
            <a:r>
              <a:rPr lang="en-US" sz="1200" b="1" i="0" spc="0" dirty="0">
                <a:solidFill>
                  <a:schemeClr val="bg1"/>
                </a:solidFill>
                <a:latin typeface="Arial" panose="020B0604020202020204" pitchFamily="34" charset="0"/>
                <a:cs typeface="Arial" panose="020B0604020202020204" pitchFamily="34" charset="0"/>
              </a:rPr>
              <a:t>Grade 5 </a:t>
            </a:r>
            <a:r>
              <a:rPr lang="en-US" sz="800" b="1" i="0" spc="0" baseline="30000" dirty="0">
                <a:solidFill>
                  <a:schemeClr val="bg1"/>
                </a:solidFill>
                <a:latin typeface="Arial Black" panose="020B0604020202020204" pitchFamily="34" charset="0"/>
                <a:cs typeface="Arial Black" panose="020B0604020202020204" pitchFamily="34" charset="0"/>
              </a:rPr>
              <a:t>•</a:t>
            </a:r>
            <a:r>
              <a:rPr lang="en-US" sz="1200" b="1" i="0" spc="0" dirty="0">
                <a:solidFill>
                  <a:schemeClr val="bg1"/>
                </a:solidFill>
                <a:latin typeface="Arial" panose="020B0604020202020204" pitchFamily="34" charset="0"/>
                <a:cs typeface="Arial" panose="020B0604020202020204" pitchFamily="34" charset="0"/>
              </a:rPr>
              <a:t> Lesson 17.1 – Understand Decimal Division Patterns</a:t>
            </a:r>
          </a:p>
        </p:txBody>
      </p:sp>
      <p:pic>
        <p:nvPicPr>
          <p:cNvPr id="6" name="Picture 5">
            <a:extLst>
              <a:ext uri="{FF2B5EF4-FFF2-40B4-BE49-F238E27FC236}">
                <a16:creationId xmlns:a16="http://schemas.microsoft.com/office/drawing/2014/main" id="{7BC2D55E-5250-E949-AEAE-C00519294705}"/>
              </a:ext>
            </a:extLst>
          </p:cNvPr>
          <p:cNvPicPr>
            <a:picLocks noChangeAspect="1"/>
          </p:cNvPicPr>
          <p:nvPr/>
        </p:nvPicPr>
        <p:blipFill>
          <a:blip r:embed="rId4">
            <a:alphaModFix/>
          </a:blip>
          <a:stretch>
            <a:fillRect/>
          </a:stretch>
        </p:blipFill>
        <p:spPr>
          <a:xfrm>
            <a:off x="11500538" y="3267256"/>
            <a:ext cx="383938" cy="383938"/>
          </a:xfrm>
          <a:prstGeom prst="rect">
            <a:avLst/>
          </a:prstGeom>
          <a:ln w="22225">
            <a:noFill/>
          </a:ln>
        </p:spPr>
      </p:pic>
      <p:pic>
        <p:nvPicPr>
          <p:cNvPr id="7" name="Picture 6">
            <a:extLst>
              <a:ext uri="{FF2B5EF4-FFF2-40B4-BE49-F238E27FC236}">
                <a16:creationId xmlns:a16="http://schemas.microsoft.com/office/drawing/2014/main" id="{E7ACFDA1-271C-AD41-AD5F-196F3D2211D6}"/>
              </a:ext>
            </a:extLst>
          </p:cNvPr>
          <p:cNvPicPr>
            <a:picLocks noChangeAspect="1"/>
          </p:cNvPicPr>
          <p:nvPr/>
        </p:nvPicPr>
        <p:blipFill>
          <a:blip r:embed="rId5"/>
          <a:stretch>
            <a:fillRect/>
          </a:stretch>
        </p:blipFill>
        <p:spPr>
          <a:xfrm>
            <a:off x="10553700" y="0"/>
            <a:ext cx="1638300" cy="1638300"/>
          </a:xfrm>
          <a:prstGeom prst="rect">
            <a:avLst/>
          </a:prstGeom>
        </p:spPr>
      </p:pic>
      <p:sp>
        <p:nvSpPr>
          <p:cNvPr id="2" name="Rectangle 1">
            <a:extLst>
              <a:ext uri="{FF2B5EF4-FFF2-40B4-BE49-F238E27FC236}">
                <a16:creationId xmlns:a16="http://schemas.microsoft.com/office/drawing/2014/main" id="{AB3DE2AE-523A-F944-B976-D375294151B8}"/>
              </a:ext>
            </a:extLst>
          </p:cNvPr>
          <p:cNvSpPr/>
          <p:nvPr/>
        </p:nvSpPr>
        <p:spPr>
          <a:xfrm>
            <a:off x="4077484" y="5796153"/>
            <a:ext cx="8114516" cy="1015663"/>
          </a:xfrm>
          <a:prstGeom prst="rect">
            <a:avLst/>
          </a:prstGeom>
        </p:spPr>
        <p:txBody>
          <a:bodyPr wrap="square">
            <a:spAutoFit/>
          </a:bodyPr>
          <a:lstStyle/>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Copyright © by Houghton Mifflin Harcourt Publishing Company</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All rights reserved. No part of the material protected by this copyright may be reproduced or utilized in any form or by any means, electronic or mechanical, including photocopying, recording, broadcasting or by any other information storage and retrieval system, without written permission of the copyright owner unless such copying is expressly permitted by federal copyright law.</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Only those pages that are specifically enabled by the program and indicated by the presence of the print icon may be printed and reproduced in classroom quantities by individual teachers using the corresponding student’s textbook or kit as the major vehicle for regular classroom instruction. Requests for information on other matters regarding duplication of this work should be submitted through our Permissions website at https://</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customercare.hmhco.com</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contactus</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Permissions.html</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 or mailed to Houghton Mifflin Harcourt Publishing Company, Attn: Compliance, Contracts, and Licensing, 9400 </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Southpark</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 Center Loop, Orlando, Florida 32819-8647.</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HOUGHTON MIFFLIN HARCOURT and the HMH Logo are trademarks and service marks of Houghton Mifflin Harcourt Publishing Company. You shall not display, disparage, dilute or taint Houghton Mifflin Harcourt trademarks and service marks or use any confusingly similar marks, or use Houghton Mifflin Harcourt marks in such a way that would misrepresent the identity of the owner. Any permitted use of Houghton Mifflin Harcourt trademarks and service marks inures to the benefit of Houghton Mifflin Harcourt Publishing Company.</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Calibri" panose="020F0502020204030204" pitchFamily="34" charset="0"/>
                <a:cs typeface="Arial" panose="020B0604020202020204" pitchFamily="34" charset="0"/>
              </a:rPr>
              <a:t>All other trademarks, service marks or registered trademarks appearing on Houghton Mifflin Harcourt Publishing Company websites are the trademarks or service marks of </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their respective owners.</a:t>
            </a:r>
            <a:endParaRPr lang="en-US" sz="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882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106945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237191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5" name="Rounded Rectangle 24">
            <a:hlinkClick r:id="rId5" action="ppaction://hlinksldjump"/>
            <a:extLst>
              <a:ext uri="{FF2B5EF4-FFF2-40B4-BE49-F238E27FC236}">
                <a16:creationId xmlns:a16="http://schemas.microsoft.com/office/drawing/2014/main" id="{6EFCD631-3F5D-AD43-BC8D-E4514006E667}"/>
              </a:ext>
            </a:extLst>
          </p:cNvPr>
          <p:cNvSpPr/>
          <p:nvPr/>
        </p:nvSpPr>
        <p:spPr>
          <a:xfrm>
            <a:off x="37626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6" action="ppaction://hlinksldjump"/>
            <a:extLst>
              <a:ext uri="{FF2B5EF4-FFF2-40B4-BE49-F238E27FC236}">
                <a16:creationId xmlns:a16="http://schemas.microsoft.com/office/drawing/2014/main" id="{3D0D91BA-D3E5-8042-AE69-9F413AD6D17E}"/>
              </a:ext>
            </a:extLst>
          </p:cNvPr>
          <p:cNvSpPr/>
          <p:nvPr/>
        </p:nvSpPr>
        <p:spPr>
          <a:xfrm>
            <a:off x="5065105"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7" action="ppaction://hlinksldjump"/>
            <a:extLst>
              <a:ext uri="{FF2B5EF4-FFF2-40B4-BE49-F238E27FC236}">
                <a16:creationId xmlns:a16="http://schemas.microsoft.com/office/drawing/2014/main" id="{0B5A8811-D4BD-0B40-85A1-B9BB418AE98F}"/>
              </a:ext>
            </a:extLst>
          </p:cNvPr>
          <p:cNvSpPr/>
          <p:nvPr/>
        </p:nvSpPr>
        <p:spPr>
          <a:xfrm>
            <a:off x="636756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8"/>
          <a:stretch>
            <a:fillRect/>
          </a:stretch>
        </p:blipFill>
        <p:spPr>
          <a:xfrm>
            <a:off x="10246804" y="263818"/>
            <a:ext cx="1663881" cy="389643"/>
          </a:xfrm>
          <a:prstGeom prst="rect">
            <a:avLst/>
          </a:prstGeom>
        </p:spPr>
      </p:pic>
      <p:sp>
        <p:nvSpPr>
          <p:cNvPr id="32" name="TextBox 31">
            <a:extLst>
              <a:ext uri="{FF2B5EF4-FFF2-40B4-BE49-F238E27FC236}">
                <a16:creationId xmlns:a16="http://schemas.microsoft.com/office/drawing/2014/main" id="{51E9CC1D-C4D6-D34C-81ED-C054CF7D3A9F}"/>
              </a:ext>
            </a:extLst>
          </p:cNvPr>
          <p:cNvSpPr txBox="1"/>
          <p:nvPr/>
        </p:nvSpPr>
        <p:spPr>
          <a:xfrm>
            <a:off x="470128" y="1079446"/>
            <a:ext cx="9998766"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Jada is playing a sorting game with a deck of math cards.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Each card has an expression on one side.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She lays out 10 of the cards.</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Sort the expressions on the cards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into three categories.</a:t>
            </a:r>
          </a:p>
        </p:txBody>
      </p:sp>
      <p:sp>
        <p:nvSpPr>
          <p:cNvPr id="33" name="Rectangle 32">
            <a:extLst>
              <a:ext uri="{FF2B5EF4-FFF2-40B4-BE49-F238E27FC236}">
                <a16:creationId xmlns:a16="http://schemas.microsoft.com/office/drawing/2014/main" id="{EDFCCBF1-08F7-CB40-96B0-E33EB00DAD55}"/>
              </a:ext>
            </a:extLst>
          </p:cNvPr>
          <p:cNvSpPr/>
          <p:nvPr/>
        </p:nvSpPr>
        <p:spPr>
          <a:xfrm>
            <a:off x="0" y="155328"/>
            <a:ext cx="12192000" cy="553998"/>
          </a:xfrm>
          <a:prstGeom prst="rect">
            <a:avLst/>
          </a:prstGeom>
        </p:spPr>
        <p:txBody>
          <a:bodyPr wrap="square" lIns="396000">
            <a:spAutoFit/>
          </a:bodyPr>
          <a:lstStyle/>
          <a:p>
            <a:pPr algn="l"/>
            <a:r>
              <a:rPr lang="en-US" sz="3000" b="1" i="0" spc="0" dirty="0">
                <a:solidFill>
                  <a:schemeClr val="bg1"/>
                </a:solidFill>
                <a:latin typeface="Arial" panose="020B0604020202020204" pitchFamily="34" charset="0"/>
                <a:cs typeface="Arial" panose="020B0604020202020204" pitchFamily="34" charset="0"/>
              </a:rPr>
              <a:t>Spark Your Learning</a:t>
            </a:r>
          </a:p>
        </p:txBody>
      </p:sp>
      <p:sp>
        <p:nvSpPr>
          <p:cNvPr id="18" name="Rectangle 17">
            <a:extLst>
              <a:ext uri="{FF2B5EF4-FFF2-40B4-BE49-F238E27FC236}">
                <a16:creationId xmlns:a16="http://schemas.microsoft.com/office/drawing/2014/main" id="{B579CAC5-E7D8-2841-8929-E8A4EF094A40}"/>
              </a:ext>
            </a:extLst>
          </p:cNvPr>
          <p:cNvSpPr/>
          <p:nvPr/>
        </p:nvSpPr>
        <p:spPr>
          <a:xfrm rot="16200000">
            <a:off x="11272337" y="5462104"/>
            <a:ext cx="1611882" cy="227764"/>
          </a:xfrm>
          <a:prstGeom prst="rect">
            <a:avLst/>
          </a:prstGeom>
        </p:spPr>
        <p:txBody>
          <a:bodyPr wrap="none" lIns="0" anchor="ctr" anchorCtr="0">
            <a:noAutofit/>
          </a:bodyPr>
          <a:lstStyle/>
          <a:p>
            <a:r>
              <a:rPr lang="en-US" sz="600" dirty="0">
                <a:latin typeface="Arial" panose="020B0604020202020204" pitchFamily="34" charset="0"/>
                <a:cs typeface="Arial" panose="020B0604020202020204" pitchFamily="34" charset="0"/>
              </a:rPr>
              <a:t>© Houghton Mifflin Harcourt Publishing Company </a:t>
            </a:r>
          </a:p>
          <a:p>
            <a:r>
              <a:rPr lang="en-US" sz="600" dirty="0">
                <a:latin typeface="Arial" panose="020B0604020202020204" pitchFamily="34" charset="0"/>
                <a:cs typeface="Arial" panose="020B0604020202020204" pitchFamily="34" charset="0"/>
              </a:rPr>
              <a:t>Image Credit: ©Patti McConville/</a:t>
            </a:r>
            <a:r>
              <a:rPr lang="en-US" sz="600" dirty="0" err="1">
                <a:latin typeface="Arial" panose="020B0604020202020204" pitchFamily="34" charset="0"/>
                <a:cs typeface="Arial" panose="020B0604020202020204" pitchFamily="34" charset="0"/>
              </a:rPr>
              <a:t>Alamy</a:t>
            </a:r>
            <a:endParaRPr lang="en-US" sz="600" dirty="0">
              <a:latin typeface="Arial" panose="020B0604020202020204" pitchFamily="34" charset="0"/>
              <a:cs typeface="Arial" panose="020B0604020202020204" pitchFamily="34" charset="0"/>
            </a:endParaRPr>
          </a:p>
          <a:p>
            <a:endParaRPr lang="en-US" sz="600" dirty="0">
              <a:latin typeface="Arial" panose="020B0604020202020204" pitchFamily="34" charset="0"/>
              <a:cs typeface="Arial" panose="020B0604020202020204" pitchFamily="34" charset="0"/>
            </a:endParaRPr>
          </a:p>
        </p:txBody>
      </p:sp>
      <p:sp>
        <p:nvSpPr>
          <p:cNvPr id="36" name="Rounded Rectangle 35">
            <a:hlinkClick r:id="rId9" action="ppaction://hlinksldjump"/>
            <a:extLst>
              <a:ext uri="{FF2B5EF4-FFF2-40B4-BE49-F238E27FC236}">
                <a16:creationId xmlns:a16="http://schemas.microsoft.com/office/drawing/2014/main" id="{32C1E2FF-AF97-6A47-A96F-00215661A775}"/>
              </a:ext>
            </a:extLst>
          </p:cNvPr>
          <p:cNvSpPr/>
          <p:nvPr/>
        </p:nvSpPr>
        <p:spPr>
          <a:xfrm>
            <a:off x="897248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7" name="Rounded Rectangle 36">
            <a:hlinkClick r:id="rId10" action="ppaction://hlinksldjump"/>
            <a:extLst>
              <a:ext uri="{FF2B5EF4-FFF2-40B4-BE49-F238E27FC236}">
                <a16:creationId xmlns:a16="http://schemas.microsoft.com/office/drawing/2014/main" id="{F2CFC513-340F-9F43-BF74-FEFF7CAB7C0F}"/>
              </a:ext>
            </a:extLst>
          </p:cNvPr>
          <p:cNvSpPr/>
          <p:nvPr/>
        </p:nvSpPr>
        <p:spPr>
          <a:xfrm>
            <a:off x="1027494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8" name="Rounded Rectangle 37">
            <a:hlinkClick r:id="rId11" action="ppaction://hlinksldjump"/>
            <a:extLst>
              <a:ext uri="{FF2B5EF4-FFF2-40B4-BE49-F238E27FC236}">
                <a16:creationId xmlns:a16="http://schemas.microsoft.com/office/drawing/2014/main" id="{FC53147E-15BC-EE47-8EE9-5A54BC91CAA5}"/>
              </a:ext>
            </a:extLst>
          </p:cNvPr>
          <p:cNvSpPr/>
          <p:nvPr/>
        </p:nvSpPr>
        <p:spPr>
          <a:xfrm>
            <a:off x="767002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3" name="Picture 2">
            <a:extLst>
              <a:ext uri="{FF2B5EF4-FFF2-40B4-BE49-F238E27FC236}">
                <a16:creationId xmlns:a16="http://schemas.microsoft.com/office/drawing/2014/main" id="{19F7F6E7-4ACC-D248-A595-C06F5F3BFE83}"/>
              </a:ext>
            </a:extLst>
          </p:cNvPr>
          <p:cNvPicPr>
            <a:picLocks noChangeAspect="1"/>
          </p:cNvPicPr>
          <p:nvPr/>
        </p:nvPicPr>
        <p:blipFill>
          <a:blip r:embed="rId12"/>
          <a:stretch>
            <a:fillRect/>
          </a:stretch>
        </p:blipFill>
        <p:spPr>
          <a:xfrm>
            <a:off x="470128" y="3504263"/>
            <a:ext cx="7786367" cy="2274291"/>
          </a:xfrm>
          <a:prstGeom prst="rect">
            <a:avLst/>
          </a:prstGeom>
        </p:spPr>
      </p:pic>
      <p:sp>
        <p:nvSpPr>
          <p:cNvPr id="4" name="TextBox 3">
            <a:extLst>
              <a:ext uri="{FF2B5EF4-FFF2-40B4-BE49-F238E27FC236}">
                <a16:creationId xmlns:a16="http://schemas.microsoft.com/office/drawing/2014/main" id="{BC2DE9F3-85E7-E440-8DBA-B9B1E183B415}"/>
              </a:ext>
            </a:extLst>
          </p:cNvPr>
          <p:cNvSpPr txBox="1"/>
          <p:nvPr/>
        </p:nvSpPr>
        <p:spPr>
          <a:xfrm>
            <a:off x="8617822" y="1967559"/>
            <a:ext cx="2985247" cy="1200329"/>
          </a:xfrm>
          <a:prstGeom prst="rect">
            <a:avLst/>
          </a:prstGeom>
          <a:noFill/>
          <a:ln w="76200">
            <a:solidFill>
              <a:schemeClr val="accent2"/>
            </a:solidFill>
          </a:ln>
        </p:spPr>
        <p:txBody>
          <a:bodyPr wrap="square" rtlCol="0">
            <a:spAutoFit/>
          </a:bodyPr>
          <a:lstStyle/>
          <a:p>
            <a:pPr algn="ctr"/>
            <a:r>
              <a:rPr lang="en-US" b="1" dirty="0">
                <a:solidFill>
                  <a:schemeClr val="accent2"/>
                </a:solidFill>
              </a:rPr>
              <a:t>Less than 1</a:t>
            </a:r>
          </a:p>
          <a:p>
            <a:endParaRPr lang="en-US" dirty="0"/>
          </a:p>
          <a:p>
            <a:endParaRPr lang="en-US" dirty="0"/>
          </a:p>
          <a:p>
            <a:endParaRPr lang="en-US" dirty="0"/>
          </a:p>
        </p:txBody>
      </p:sp>
      <p:sp>
        <p:nvSpPr>
          <p:cNvPr id="19" name="TextBox 18">
            <a:extLst>
              <a:ext uri="{FF2B5EF4-FFF2-40B4-BE49-F238E27FC236}">
                <a16:creationId xmlns:a16="http://schemas.microsoft.com/office/drawing/2014/main" id="{68D9FD3C-D7A1-2F40-9659-62DA8F23D89C}"/>
              </a:ext>
            </a:extLst>
          </p:cNvPr>
          <p:cNvSpPr txBox="1"/>
          <p:nvPr/>
        </p:nvSpPr>
        <p:spPr>
          <a:xfrm>
            <a:off x="8617822" y="3411183"/>
            <a:ext cx="2985247" cy="1200329"/>
          </a:xfrm>
          <a:prstGeom prst="rect">
            <a:avLst/>
          </a:prstGeom>
          <a:noFill/>
          <a:ln w="76200">
            <a:solidFill>
              <a:schemeClr val="accent2"/>
            </a:solidFill>
          </a:ln>
        </p:spPr>
        <p:txBody>
          <a:bodyPr wrap="square" rtlCol="0">
            <a:spAutoFit/>
          </a:bodyPr>
          <a:lstStyle/>
          <a:p>
            <a:pPr algn="ctr"/>
            <a:r>
              <a:rPr lang="en-US" b="1" dirty="0">
                <a:solidFill>
                  <a:schemeClr val="accent2"/>
                </a:solidFill>
              </a:rPr>
              <a:t>Between 1 and 10</a:t>
            </a:r>
          </a:p>
          <a:p>
            <a:endParaRPr lang="en-US" dirty="0"/>
          </a:p>
          <a:p>
            <a:endParaRPr lang="en-US" dirty="0"/>
          </a:p>
          <a:p>
            <a:endParaRPr lang="en-US" dirty="0"/>
          </a:p>
        </p:txBody>
      </p:sp>
      <p:sp>
        <p:nvSpPr>
          <p:cNvPr id="24" name="TextBox 23">
            <a:extLst>
              <a:ext uri="{FF2B5EF4-FFF2-40B4-BE49-F238E27FC236}">
                <a16:creationId xmlns:a16="http://schemas.microsoft.com/office/drawing/2014/main" id="{ED110C24-E54E-9148-95C0-EE312BA0FAC8}"/>
              </a:ext>
            </a:extLst>
          </p:cNvPr>
          <p:cNvSpPr txBox="1"/>
          <p:nvPr/>
        </p:nvSpPr>
        <p:spPr>
          <a:xfrm>
            <a:off x="8617822" y="4859400"/>
            <a:ext cx="2985247" cy="1200329"/>
          </a:xfrm>
          <a:prstGeom prst="rect">
            <a:avLst/>
          </a:prstGeom>
          <a:noFill/>
          <a:ln w="76200">
            <a:solidFill>
              <a:schemeClr val="accent2"/>
            </a:solidFill>
          </a:ln>
        </p:spPr>
        <p:txBody>
          <a:bodyPr wrap="square" rtlCol="0">
            <a:spAutoFit/>
          </a:bodyPr>
          <a:lstStyle/>
          <a:p>
            <a:pPr algn="ctr"/>
            <a:r>
              <a:rPr lang="en-US" b="1" dirty="0">
                <a:solidFill>
                  <a:schemeClr val="accent2"/>
                </a:solidFill>
              </a:rPr>
              <a:t>Greater than 10</a:t>
            </a:r>
          </a:p>
          <a:p>
            <a:pPr algn="ctr"/>
            <a:endParaRPr lang="en-US" b="1" dirty="0">
              <a:solidFill>
                <a:schemeClr val="accent2"/>
              </a:solidFill>
            </a:endParaRPr>
          </a:p>
          <a:p>
            <a:pPr algn="ctr"/>
            <a:endParaRPr lang="en-US" b="1" dirty="0">
              <a:solidFill>
                <a:schemeClr val="accent2"/>
              </a:solidFill>
            </a:endParaRPr>
          </a:p>
          <a:p>
            <a:pPr algn="ctr"/>
            <a:endParaRPr lang="en-US" b="1" dirty="0">
              <a:solidFill>
                <a:schemeClr val="accent2"/>
              </a:solidFill>
            </a:endParaRPr>
          </a:p>
        </p:txBody>
      </p:sp>
      <p:sp>
        <p:nvSpPr>
          <p:cNvPr id="5" name="TextBox 4">
            <a:extLst>
              <a:ext uri="{FF2B5EF4-FFF2-40B4-BE49-F238E27FC236}">
                <a16:creationId xmlns:a16="http://schemas.microsoft.com/office/drawing/2014/main" id="{97F0D59B-24BC-F243-A1DB-7F368317517C}"/>
              </a:ext>
            </a:extLst>
          </p:cNvPr>
          <p:cNvSpPr txBox="1"/>
          <p:nvPr/>
        </p:nvSpPr>
        <p:spPr>
          <a:xfrm>
            <a:off x="8617822" y="1440866"/>
            <a:ext cx="2985247" cy="430887"/>
          </a:xfrm>
          <a:prstGeom prst="rect">
            <a:avLst/>
          </a:prstGeom>
          <a:noFill/>
        </p:spPr>
        <p:txBody>
          <a:bodyPr wrap="square" rtlCol="0">
            <a:spAutoFit/>
          </a:bodyPr>
          <a:lstStyle/>
          <a:p>
            <a:pPr algn="ctr"/>
            <a:r>
              <a:rPr lang="en-US" sz="2200" b="1" dirty="0">
                <a:solidFill>
                  <a:schemeClr val="accent2"/>
                </a:solidFill>
              </a:rPr>
              <a:t>Categories</a:t>
            </a:r>
          </a:p>
        </p:txBody>
      </p:sp>
    </p:spTree>
    <p:extLst>
      <p:ext uri="{BB962C8B-B14F-4D97-AF65-F5344CB8AC3E}">
        <p14:creationId xmlns:p14="http://schemas.microsoft.com/office/powerpoint/2010/main" val="48771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3"/>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F816C6BF-DF18-EE4E-9A3F-720D87A2F5BE}"/>
              </a:ext>
            </a:extLst>
          </p:cNvPr>
          <p:cNvSpPr/>
          <p:nvPr/>
        </p:nvSpPr>
        <p:spPr>
          <a:xfrm>
            <a:off x="0" y="176106"/>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Get Motivated</a:t>
            </a:r>
          </a:p>
        </p:txBody>
      </p:sp>
      <p:sp>
        <p:nvSpPr>
          <p:cNvPr id="15" name="TextBox 14">
            <a:extLst>
              <a:ext uri="{FF2B5EF4-FFF2-40B4-BE49-F238E27FC236}">
                <a16:creationId xmlns:a16="http://schemas.microsoft.com/office/drawing/2014/main" id="{1D570D37-4E45-8941-901A-54AAB969EDCA}"/>
              </a:ext>
            </a:extLst>
          </p:cNvPr>
          <p:cNvSpPr txBox="1"/>
          <p:nvPr/>
        </p:nvSpPr>
        <p:spPr>
          <a:xfrm>
            <a:off x="383873" y="1167342"/>
            <a:ext cx="7166854" cy="4893647"/>
          </a:xfrm>
          <a:prstGeom prst="rect">
            <a:avLst/>
          </a:prstGeom>
          <a:noFill/>
        </p:spPr>
        <p:txBody>
          <a:bodyPr wrap="square" lIns="90000"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What are some card games you have played in which you had to sort cards into categories?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How can multiplication patterns help you solve these problems?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47,000 × 1000  = </a:t>
            </a:r>
          </a:p>
          <a:p>
            <a:pPr lvl="1"/>
            <a:r>
              <a:rPr lang="en-US" sz="2400" dirty="0">
                <a:latin typeface="Arial" panose="020B0604020202020204" pitchFamily="34" charset="0"/>
                <a:cs typeface="Arial" panose="020B0604020202020204" pitchFamily="34" charset="0"/>
              </a:rPr>
              <a:t>47,000 × 100    = </a:t>
            </a:r>
          </a:p>
          <a:p>
            <a:pPr lvl="1"/>
            <a:r>
              <a:rPr lang="en-US" sz="2400" dirty="0">
                <a:latin typeface="Arial" panose="020B0604020202020204" pitchFamily="34" charset="0"/>
                <a:cs typeface="Arial" panose="020B0604020202020204" pitchFamily="34" charset="0"/>
              </a:rPr>
              <a:t>47,000 × 10      = </a:t>
            </a:r>
          </a:p>
          <a:p>
            <a:pPr lvl="1"/>
            <a:r>
              <a:rPr lang="en-US" sz="2400" dirty="0">
                <a:latin typeface="Arial" panose="020B0604020202020204" pitchFamily="34" charset="0"/>
                <a:cs typeface="Arial" panose="020B0604020202020204" pitchFamily="34" charset="0"/>
              </a:rPr>
              <a:t>47,000 × 1        = </a:t>
            </a:r>
          </a:p>
          <a:p>
            <a:pPr lvl="1"/>
            <a:r>
              <a:rPr lang="en-US" sz="2400" dirty="0">
                <a:latin typeface="Arial" panose="020B0604020202020204" pitchFamily="34" charset="0"/>
                <a:cs typeface="Arial" panose="020B0604020202020204" pitchFamily="34" charset="0"/>
              </a:rPr>
              <a:t>47,000 × 0.1     = </a:t>
            </a:r>
          </a:p>
          <a:p>
            <a:pPr lvl="1"/>
            <a:r>
              <a:rPr lang="en-US" sz="2400" dirty="0">
                <a:latin typeface="Arial" panose="020B0604020202020204" pitchFamily="34" charset="0"/>
                <a:cs typeface="Arial" panose="020B0604020202020204" pitchFamily="34" charset="0"/>
              </a:rPr>
              <a:t>47,000 × 0.01   = </a:t>
            </a:r>
          </a:p>
          <a:p>
            <a:pPr lvl="1"/>
            <a:r>
              <a:rPr lang="en-US" sz="2400" dirty="0">
                <a:latin typeface="Arial" panose="020B0604020202020204" pitchFamily="34" charset="0"/>
                <a:cs typeface="Arial" panose="020B0604020202020204" pitchFamily="34" charset="0"/>
              </a:rPr>
              <a:t>47,000 × 0.001 = </a:t>
            </a:r>
          </a:p>
        </p:txBody>
      </p:sp>
      <p:sp>
        <p:nvSpPr>
          <p:cNvPr id="19" name="Rounded Rectangle 18">
            <a:hlinkClick r:id="rId4" action="ppaction://hlinksldjump" highlightClick="1"/>
            <a:extLst>
              <a:ext uri="{FF2B5EF4-FFF2-40B4-BE49-F238E27FC236}">
                <a16:creationId xmlns:a16="http://schemas.microsoft.com/office/drawing/2014/main" id="{161DB2D3-8B76-4944-A9B1-1ED601850C38}"/>
              </a:ext>
            </a:extLst>
          </p:cNvPr>
          <p:cNvSpPr/>
          <p:nvPr/>
        </p:nvSpPr>
        <p:spPr>
          <a:xfrm>
            <a:off x="106945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9" name="Rounded Rectangle 28">
            <a:hlinkClick r:id="rId5" action="ppaction://hlinksldjump"/>
            <a:extLst>
              <a:ext uri="{FF2B5EF4-FFF2-40B4-BE49-F238E27FC236}">
                <a16:creationId xmlns:a16="http://schemas.microsoft.com/office/drawing/2014/main" id="{93CB56D5-6283-6844-8A7F-3C25701EF46B}"/>
              </a:ext>
            </a:extLst>
          </p:cNvPr>
          <p:cNvSpPr/>
          <p:nvPr/>
        </p:nvSpPr>
        <p:spPr>
          <a:xfrm>
            <a:off x="237191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30" name="Rounded Rectangle 29">
            <a:hlinkClick r:id="rId6" action="ppaction://hlinksldjump"/>
            <a:extLst>
              <a:ext uri="{FF2B5EF4-FFF2-40B4-BE49-F238E27FC236}">
                <a16:creationId xmlns:a16="http://schemas.microsoft.com/office/drawing/2014/main" id="{B9D6130B-2FA7-3F44-A0D2-020B95AF5DAF}"/>
              </a:ext>
            </a:extLst>
          </p:cNvPr>
          <p:cNvSpPr/>
          <p:nvPr/>
        </p:nvSpPr>
        <p:spPr>
          <a:xfrm>
            <a:off x="37626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32" name="Rounded Rectangle 31">
            <a:hlinkClick r:id="rId7" action="ppaction://hlinksldjump"/>
            <a:extLst>
              <a:ext uri="{FF2B5EF4-FFF2-40B4-BE49-F238E27FC236}">
                <a16:creationId xmlns:a16="http://schemas.microsoft.com/office/drawing/2014/main" id="{FCE5F7ED-EE51-EA43-9144-D714C587D93B}"/>
              </a:ext>
            </a:extLst>
          </p:cNvPr>
          <p:cNvSpPr/>
          <p:nvPr/>
        </p:nvSpPr>
        <p:spPr>
          <a:xfrm>
            <a:off x="5065105"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33" name="Rounded Rectangle 32">
            <a:hlinkClick r:id="rId8" action="ppaction://hlinksldjump"/>
            <a:extLst>
              <a:ext uri="{FF2B5EF4-FFF2-40B4-BE49-F238E27FC236}">
                <a16:creationId xmlns:a16="http://schemas.microsoft.com/office/drawing/2014/main" id="{BADCC6B7-F657-114C-81A8-4977A38F4D5F}"/>
              </a:ext>
            </a:extLst>
          </p:cNvPr>
          <p:cNvSpPr/>
          <p:nvPr/>
        </p:nvSpPr>
        <p:spPr>
          <a:xfrm>
            <a:off x="636756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sp>
        <p:nvSpPr>
          <p:cNvPr id="34" name="Rounded Rectangle 33">
            <a:hlinkClick r:id="rId9" action="ppaction://hlinksldjump"/>
            <a:extLst>
              <a:ext uri="{FF2B5EF4-FFF2-40B4-BE49-F238E27FC236}">
                <a16:creationId xmlns:a16="http://schemas.microsoft.com/office/drawing/2014/main" id="{154BB713-F580-DB47-BE19-D2832449F3C9}"/>
              </a:ext>
            </a:extLst>
          </p:cNvPr>
          <p:cNvSpPr/>
          <p:nvPr/>
        </p:nvSpPr>
        <p:spPr>
          <a:xfrm>
            <a:off x="897248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5" name="Rounded Rectangle 34">
            <a:hlinkClick r:id="rId10" action="ppaction://hlinksldjump"/>
            <a:extLst>
              <a:ext uri="{FF2B5EF4-FFF2-40B4-BE49-F238E27FC236}">
                <a16:creationId xmlns:a16="http://schemas.microsoft.com/office/drawing/2014/main" id="{CC053CB8-90C9-8C4E-8DFE-B2B41B0BEDA9}"/>
              </a:ext>
            </a:extLst>
          </p:cNvPr>
          <p:cNvSpPr/>
          <p:nvPr/>
        </p:nvSpPr>
        <p:spPr>
          <a:xfrm>
            <a:off x="1027494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9" name="Rounded Rectangle 38">
            <a:hlinkClick r:id="rId11" action="ppaction://hlinksldjump"/>
            <a:extLst>
              <a:ext uri="{FF2B5EF4-FFF2-40B4-BE49-F238E27FC236}">
                <a16:creationId xmlns:a16="http://schemas.microsoft.com/office/drawing/2014/main" id="{FE25D9E0-FEE5-014F-87A0-376EFE65DB20}"/>
              </a:ext>
            </a:extLst>
          </p:cNvPr>
          <p:cNvSpPr/>
          <p:nvPr/>
        </p:nvSpPr>
        <p:spPr>
          <a:xfrm>
            <a:off x="767002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22" name="Rectangle 21">
            <a:extLst>
              <a:ext uri="{FF2B5EF4-FFF2-40B4-BE49-F238E27FC236}">
                <a16:creationId xmlns:a16="http://schemas.microsoft.com/office/drawing/2014/main" id="{6E432788-EF24-9B48-93EE-F05C00F475A0}"/>
              </a:ext>
            </a:extLst>
          </p:cNvPr>
          <p:cNvSpPr/>
          <p:nvPr/>
        </p:nvSpPr>
        <p:spPr>
          <a:xfrm rot="16200000">
            <a:off x="11272337" y="5462104"/>
            <a:ext cx="1611882" cy="227764"/>
          </a:xfrm>
          <a:prstGeom prst="rect">
            <a:avLst/>
          </a:prstGeom>
        </p:spPr>
        <p:txBody>
          <a:bodyPr wrap="none" lIns="0" anchor="ctr" anchorCtr="0">
            <a:noAutofit/>
          </a:bodyPr>
          <a:lstStyle/>
          <a:p>
            <a:r>
              <a:rPr lang="en-US" sz="600" dirty="0">
                <a:latin typeface="Arial" panose="020B0604020202020204" pitchFamily="34" charset="0"/>
                <a:cs typeface="Arial" panose="020B0604020202020204" pitchFamily="34" charset="0"/>
              </a:rPr>
              <a:t>© Houghton Mifflin Harcourt Publishing Company </a:t>
            </a:r>
          </a:p>
        </p:txBody>
      </p:sp>
      <p:pic>
        <p:nvPicPr>
          <p:cNvPr id="3" name="Picture 2">
            <a:extLst>
              <a:ext uri="{FF2B5EF4-FFF2-40B4-BE49-F238E27FC236}">
                <a16:creationId xmlns:a16="http://schemas.microsoft.com/office/drawing/2014/main" id="{6D890612-A2F4-9C4B-BFFC-4ACDE1D12A49}"/>
              </a:ext>
            </a:extLst>
          </p:cNvPr>
          <p:cNvPicPr>
            <a:picLocks noChangeAspect="1"/>
          </p:cNvPicPr>
          <p:nvPr/>
        </p:nvPicPr>
        <p:blipFill>
          <a:blip r:embed="rId12"/>
          <a:stretch>
            <a:fillRect/>
          </a:stretch>
        </p:blipFill>
        <p:spPr>
          <a:xfrm>
            <a:off x="8370600" y="1098203"/>
            <a:ext cx="3437527" cy="3041839"/>
          </a:xfrm>
          <a:prstGeom prst="rect">
            <a:avLst/>
          </a:prstGeom>
        </p:spPr>
      </p:pic>
      <p:sp>
        <p:nvSpPr>
          <p:cNvPr id="4" name="TextBox 3">
            <a:extLst>
              <a:ext uri="{FF2B5EF4-FFF2-40B4-BE49-F238E27FC236}">
                <a16:creationId xmlns:a16="http://schemas.microsoft.com/office/drawing/2014/main" id="{A17B6851-4019-C74A-8482-75BFDA09BE52}"/>
              </a:ext>
            </a:extLst>
          </p:cNvPr>
          <p:cNvSpPr txBox="1"/>
          <p:nvPr/>
        </p:nvSpPr>
        <p:spPr>
          <a:xfrm>
            <a:off x="3296914" y="3351733"/>
            <a:ext cx="2425014"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47,000,000</a:t>
            </a:r>
          </a:p>
          <a:p>
            <a:r>
              <a:rPr lang="en-US" sz="2400" dirty="0">
                <a:latin typeface="Arial" panose="020B0604020202020204" pitchFamily="34" charset="0"/>
                <a:cs typeface="Arial" panose="020B0604020202020204" pitchFamily="34" charset="0"/>
              </a:rPr>
              <a:t>  4,700,000</a:t>
            </a:r>
          </a:p>
          <a:p>
            <a:r>
              <a:rPr lang="en-US" sz="2400" dirty="0">
                <a:latin typeface="Arial" panose="020B0604020202020204" pitchFamily="34" charset="0"/>
                <a:cs typeface="Arial" panose="020B0604020202020204" pitchFamily="34" charset="0"/>
              </a:rPr>
              <a:t>     470,000</a:t>
            </a:r>
          </a:p>
          <a:p>
            <a:r>
              <a:rPr lang="en-US" sz="2400" dirty="0">
                <a:latin typeface="Arial" panose="020B0604020202020204" pitchFamily="34" charset="0"/>
                <a:cs typeface="Arial" panose="020B0604020202020204" pitchFamily="34" charset="0"/>
              </a:rPr>
              <a:t>       47,000</a:t>
            </a:r>
          </a:p>
          <a:p>
            <a:r>
              <a:rPr lang="en-US" sz="2400" dirty="0">
                <a:latin typeface="Arial" panose="020B0604020202020204" pitchFamily="34" charset="0"/>
                <a:cs typeface="Arial" panose="020B0604020202020204" pitchFamily="34" charset="0"/>
              </a:rPr>
              <a:t>         4,700.0</a:t>
            </a:r>
          </a:p>
          <a:p>
            <a:r>
              <a:rPr lang="en-US" sz="2400" dirty="0">
                <a:latin typeface="Arial" panose="020B0604020202020204" pitchFamily="34" charset="0"/>
                <a:cs typeface="Arial" panose="020B0604020202020204" pitchFamily="34" charset="0"/>
              </a:rPr>
              <a:t>            470.00</a:t>
            </a:r>
          </a:p>
          <a:p>
            <a:r>
              <a:rPr lang="en-US" sz="2400" dirty="0">
                <a:latin typeface="Arial" panose="020B0604020202020204" pitchFamily="34" charset="0"/>
                <a:cs typeface="Arial" panose="020B0604020202020204" pitchFamily="34" charset="0"/>
              </a:rPr>
              <a:t>              47.000</a:t>
            </a:r>
          </a:p>
          <a:p>
            <a:endParaRPr lang="en-US" sz="2400" dirty="0"/>
          </a:p>
        </p:txBody>
      </p:sp>
    </p:spTree>
    <p:extLst>
      <p:ext uri="{BB962C8B-B14F-4D97-AF65-F5344CB8AC3E}">
        <p14:creationId xmlns:p14="http://schemas.microsoft.com/office/powerpoint/2010/main" val="199307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3"/>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0E9DFC35-CDD1-F246-AE5A-1BBBD4F5EB11}"/>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Workspace</a:t>
            </a:r>
          </a:p>
        </p:txBody>
      </p:sp>
      <p:pic>
        <p:nvPicPr>
          <p:cNvPr id="17" name="Picture 16">
            <a:extLst>
              <a:ext uri="{FF2B5EF4-FFF2-40B4-BE49-F238E27FC236}">
                <a16:creationId xmlns:a16="http://schemas.microsoft.com/office/drawing/2014/main" id="{1032CAB4-DDF3-224D-A599-6314480DD0AC}"/>
              </a:ext>
            </a:extLst>
          </p:cNvPr>
          <p:cNvPicPr>
            <a:picLocks noChangeAspect="1"/>
          </p:cNvPicPr>
          <p:nvPr/>
        </p:nvPicPr>
        <p:blipFill>
          <a:blip r:embed="rId4"/>
          <a:stretch>
            <a:fillRect/>
          </a:stretch>
        </p:blipFill>
        <p:spPr>
          <a:xfrm>
            <a:off x="137441" y="1060879"/>
            <a:ext cx="6313511" cy="5050809"/>
          </a:xfrm>
          <a:prstGeom prst="rect">
            <a:avLst/>
          </a:prstGeom>
        </p:spPr>
      </p:pic>
      <p:sp>
        <p:nvSpPr>
          <p:cNvPr id="30" name="TextBox 29">
            <a:extLst>
              <a:ext uri="{FF2B5EF4-FFF2-40B4-BE49-F238E27FC236}">
                <a16:creationId xmlns:a16="http://schemas.microsoft.com/office/drawing/2014/main" id="{70B38AE8-FE5C-1148-80B9-27AABEF0A016}"/>
              </a:ext>
            </a:extLst>
          </p:cNvPr>
          <p:cNvSpPr txBox="1"/>
          <p:nvPr/>
        </p:nvSpPr>
        <p:spPr>
          <a:xfrm>
            <a:off x="6462959" y="3953315"/>
            <a:ext cx="5603607"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Jada is playing a sorting game with a deck of math cards. Each card has an expression on one side. She lays out 10 of the cards.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Sort the expressions on the cards in the boxes.</a:t>
            </a:r>
          </a:p>
        </p:txBody>
      </p:sp>
      <p:sp>
        <p:nvSpPr>
          <p:cNvPr id="19" name="Rectangle 18">
            <a:extLst>
              <a:ext uri="{FF2B5EF4-FFF2-40B4-BE49-F238E27FC236}">
                <a16:creationId xmlns:a16="http://schemas.microsoft.com/office/drawing/2014/main" id="{546C0CA3-679B-FC4A-9B94-7A6EE83EA6A1}"/>
              </a:ext>
            </a:extLst>
          </p:cNvPr>
          <p:cNvSpPr/>
          <p:nvPr/>
        </p:nvSpPr>
        <p:spPr>
          <a:xfrm rot="16200000">
            <a:off x="11272337" y="5382592"/>
            <a:ext cx="1611882" cy="227764"/>
          </a:xfrm>
          <a:prstGeom prst="rect">
            <a:avLst/>
          </a:prstGeom>
        </p:spPr>
        <p:txBody>
          <a:bodyPr wrap="none" lIns="0" anchor="ctr" anchorCtr="0">
            <a:noAutofit/>
          </a:bodyPr>
          <a:lstStyle/>
          <a:p>
            <a:r>
              <a:rPr lang="en-US" sz="600" dirty="0">
                <a:latin typeface="Arial" panose="020B0604020202020204" pitchFamily="34" charset="0"/>
                <a:cs typeface="Arial" panose="020B0604020202020204" pitchFamily="34" charset="0"/>
              </a:rPr>
              <a:t>© Houghton Mifflin Harcourt Publishing Company </a:t>
            </a:r>
          </a:p>
        </p:txBody>
      </p:sp>
      <p:sp>
        <p:nvSpPr>
          <p:cNvPr id="29" name="Rounded Rectangle 28">
            <a:hlinkClick r:id="rId5" action="ppaction://hlinksldjump" highlightClick="1"/>
            <a:extLst>
              <a:ext uri="{FF2B5EF4-FFF2-40B4-BE49-F238E27FC236}">
                <a16:creationId xmlns:a16="http://schemas.microsoft.com/office/drawing/2014/main" id="{0FA5345C-63B1-7549-9744-8F04B468FB26}"/>
              </a:ext>
            </a:extLst>
          </p:cNvPr>
          <p:cNvSpPr/>
          <p:nvPr/>
        </p:nvSpPr>
        <p:spPr>
          <a:xfrm>
            <a:off x="106945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32" name="Rounded Rectangle 31">
            <a:hlinkClick r:id="rId6" action="ppaction://hlinksldjump"/>
            <a:extLst>
              <a:ext uri="{FF2B5EF4-FFF2-40B4-BE49-F238E27FC236}">
                <a16:creationId xmlns:a16="http://schemas.microsoft.com/office/drawing/2014/main" id="{82C979C4-A192-9F4A-91AD-090FB4FE423A}"/>
              </a:ext>
            </a:extLst>
          </p:cNvPr>
          <p:cNvSpPr/>
          <p:nvPr/>
        </p:nvSpPr>
        <p:spPr>
          <a:xfrm>
            <a:off x="237191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33" name="Rounded Rectangle 32">
            <a:hlinkClick r:id="rId7" action="ppaction://hlinksldjump"/>
            <a:extLst>
              <a:ext uri="{FF2B5EF4-FFF2-40B4-BE49-F238E27FC236}">
                <a16:creationId xmlns:a16="http://schemas.microsoft.com/office/drawing/2014/main" id="{4C92EDDB-A04F-E643-8883-9467FFA8E719}"/>
              </a:ext>
            </a:extLst>
          </p:cNvPr>
          <p:cNvSpPr/>
          <p:nvPr/>
        </p:nvSpPr>
        <p:spPr>
          <a:xfrm>
            <a:off x="37626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34" name="Rounded Rectangle 33">
            <a:hlinkClick r:id="rId8" action="ppaction://hlinksldjump"/>
            <a:extLst>
              <a:ext uri="{FF2B5EF4-FFF2-40B4-BE49-F238E27FC236}">
                <a16:creationId xmlns:a16="http://schemas.microsoft.com/office/drawing/2014/main" id="{4AF1AB79-4E6B-2D42-A949-4CBA83CC9B34}"/>
              </a:ext>
            </a:extLst>
          </p:cNvPr>
          <p:cNvSpPr/>
          <p:nvPr/>
        </p:nvSpPr>
        <p:spPr>
          <a:xfrm>
            <a:off x="5065105"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35" name="Rounded Rectangle 34">
            <a:hlinkClick r:id="rId9" action="ppaction://hlinksldjump"/>
            <a:extLst>
              <a:ext uri="{FF2B5EF4-FFF2-40B4-BE49-F238E27FC236}">
                <a16:creationId xmlns:a16="http://schemas.microsoft.com/office/drawing/2014/main" id="{F287A7E1-9C86-0B41-9BAA-702AA74BE160}"/>
              </a:ext>
            </a:extLst>
          </p:cNvPr>
          <p:cNvSpPr/>
          <p:nvPr/>
        </p:nvSpPr>
        <p:spPr>
          <a:xfrm>
            <a:off x="636756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sp>
        <p:nvSpPr>
          <p:cNvPr id="36" name="Rounded Rectangle 35">
            <a:hlinkClick r:id="rId10" action="ppaction://hlinksldjump"/>
            <a:extLst>
              <a:ext uri="{FF2B5EF4-FFF2-40B4-BE49-F238E27FC236}">
                <a16:creationId xmlns:a16="http://schemas.microsoft.com/office/drawing/2014/main" id="{36B87B7F-551D-7F45-9200-8550D53E3C52}"/>
              </a:ext>
            </a:extLst>
          </p:cNvPr>
          <p:cNvSpPr/>
          <p:nvPr/>
        </p:nvSpPr>
        <p:spPr>
          <a:xfrm>
            <a:off x="897248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7" name="Rounded Rectangle 36">
            <a:hlinkClick r:id="rId11" action="ppaction://hlinksldjump"/>
            <a:extLst>
              <a:ext uri="{FF2B5EF4-FFF2-40B4-BE49-F238E27FC236}">
                <a16:creationId xmlns:a16="http://schemas.microsoft.com/office/drawing/2014/main" id="{9B19BFD6-FB6C-834E-B765-670A95110398}"/>
              </a:ext>
            </a:extLst>
          </p:cNvPr>
          <p:cNvSpPr/>
          <p:nvPr/>
        </p:nvSpPr>
        <p:spPr>
          <a:xfrm>
            <a:off x="1027494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41" name="Rounded Rectangle 40">
            <a:hlinkClick r:id="rId12" action="ppaction://hlinksldjump"/>
            <a:extLst>
              <a:ext uri="{FF2B5EF4-FFF2-40B4-BE49-F238E27FC236}">
                <a16:creationId xmlns:a16="http://schemas.microsoft.com/office/drawing/2014/main" id="{E50D2B5A-6E39-C147-BCF4-7C560BB68686}"/>
              </a:ext>
            </a:extLst>
          </p:cNvPr>
          <p:cNvSpPr/>
          <p:nvPr/>
        </p:nvSpPr>
        <p:spPr>
          <a:xfrm>
            <a:off x="767002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22" name="Picture 21">
            <a:extLst>
              <a:ext uri="{FF2B5EF4-FFF2-40B4-BE49-F238E27FC236}">
                <a16:creationId xmlns:a16="http://schemas.microsoft.com/office/drawing/2014/main" id="{815C5F55-D83D-1C48-B535-2FF3A5E091EB}"/>
              </a:ext>
            </a:extLst>
          </p:cNvPr>
          <p:cNvPicPr>
            <a:picLocks noChangeAspect="1"/>
          </p:cNvPicPr>
          <p:nvPr/>
        </p:nvPicPr>
        <p:blipFill>
          <a:blip r:embed="rId13"/>
          <a:stretch>
            <a:fillRect/>
          </a:stretch>
        </p:blipFill>
        <p:spPr>
          <a:xfrm>
            <a:off x="6424606" y="1791450"/>
            <a:ext cx="5603607" cy="1636737"/>
          </a:xfrm>
          <a:prstGeom prst="rect">
            <a:avLst/>
          </a:prstGeom>
        </p:spPr>
      </p:pic>
      <p:pic>
        <p:nvPicPr>
          <p:cNvPr id="4" name="Picture 3">
            <a:extLst>
              <a:ext uri="{FF2B5EF4-FFF2-40B4-BE49-F238E27FC236}">
                <a16:creationId xmlns:a16="http://schemas.microsoft.com/office/drawing/2014/main" id="{D8A5383D-6035-CD4E-B075-41FBDB7ED1B5}"/>
              </a:ext>
            </a:extLst>
          </p:cNvPr>
          <p:cNvPicPr>
            <a:picLocks noChangeAspect="1"/>
          </p:cNvPicPr>
          <p:nvPr/>
        </p:nvPicPr>
        <p:blipFill>
          <a:blip r:embed="rId14"/>
          <a:stretch>
            <a:fillRect/>
          </a:stretch>
        </p:blipFill>
        <p:spPr>
          <a:xfrm>
            <a:off x="673780" y="1690322"/>
            <a:ext cx="5223930" cy="1910604"/>
          </a:xfrm>
          <a:prstGeom prst="rect">
            <a:avLst/>
          </a:prstGeom>
        </p:spPr>
      </p:pic>
    </p:spTree>
    <p:extLst>
      <p:ext uri="{BB962C8B-B14F-4D97-AF65-F5344CB8AC3E}">
        <p14:creationId xmlns:p14="http://schemas.microsoft.com/office/powerpoint/2010/main" val="181258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3"/>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C864E1D2-E5EF-A840-9991-18B44F55060E}"/>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Persevere</a:t>
            </a:r>
          </a:p>
        </p:txBody>
      </p:sp>
      <p:sp>
        <p:nvSpPr>
          <p:cNvPr id="19" name="TextBox 18">
            <a:extLst>
              <a:ext uri="{FF2B5EF4-FFF2-40B4-BE49-F238E27FC236}">
                <a16:creationId xmlns:a16="http://schemas.microsoft.com/office/drawing/2014/main" id="{803084E0-478D-694C-A486-58D537102D43}"/>
              </a:ext>
            </a:extLst>
          </p:cNvPr>
          <p:cNvSpPr txBox="1"/>
          <p:nvPr/>
        </p:nvSpPr>
        <p:spPr>
          <a:xfrm>
            <a:off x="137264" y="1115418"/>
            <a:ext cx="6134519" cy="4634602"/>
          </a:xfrm>
          <a:prstGeom prst="rect">
            <a:avLst/>
          </a:prstGeom>
          <a:noFill/>
        </p:spPr>
        <p:txBody>
          <a:bodyPr wrap="square" rtlCol="0">
            <a:spAutoFit/>
          </a:bodyPr>
          <a:lstStyle/>
          <a:p>
            <a:pPr>
              <a:spcAft>
                <a:spcPts val="800"/>
              </a:spcAft>
            </a:pPr>
            <a:r>
              <a:rPr lang="en-US" sz="1700" dirty="0">
                <a:solidFill>
                  <a:srgbClr val="4C4E50"/>
                </a:solidFill>
                <a:latin typeface="Arial" panose="020B0604020202020204" pitchFamily="34" charset="0"/>
                <a:cs typeface="Arial" panose="020B0604020202020204" pitchFamily="34" charset="0"/>
              </a:rPr>
              <a:t>What operations are shown in the expressions on the cards? </a:t>
            </a:r>
          </a:p>
          <a:p>
            <a:r>
              <a:rPr lang="en-US" sz="1700" dirty="0">
                <a:solidFill>
                  <a:srgbClr val="ED008C"/>
                </a:solidFill>
                <a:latin typeface="Arial" panose="020B0604020202020204" pitchFamily="34" charset="0"/>
                <a:cs typeface="Arial" panose="020B0604020202020204" pitchFamily="34" charset="0"/>
              </a:rPr>
              <a:t>The operations shown are __________________________.</a:t>
            </a:r>
          </a:p>
          <a:p>
            <a:endParaRPr lang="en-US" sz="1050" dirty="0">
              <a:solidFill>
                <a:srgbClr val="ED008C"/>
              </a:solidFill>
              <a:latin typeface="Arial" panose="020B0604020202020204" pitchFamily="34" charset="0"/>
              <a:cs typeface="Arial" panose="020B0604020202020204" pitchFamily="34" charset="0"/>
            </a:endParaRPr>
          </a:p>
          <a:p>
            <a:pPr>
              <a:spcAft>
                <a:spcPts val="800"/>
              </a:spcAft>
            </a:pPr>
            <a:r>
              <a:rPr lang="en-US" sz="1700" dirty="0">
                <a:solidFill>
                  <a:srgbClr val="4C4E50"/>
                </a:solidFill>
                <a:latin typeface="Arial" panose="020B0604020202020204" pitchFamily="34" charset="0"/>
                <a:cs typeface="Arial" panose="020B0604020202020204" pitchFamily="34" charset="0"/>
              </a:rPr>
              <a:t>What do you notice about the dividends in the division expressions? </a:t>
            </a:r>
          </a:p>
          <a:p>
            <a:pPr>
              <a:spcAft>
                <a:spcPts val="800"/>
              </a:spcAft>
            </a:pPr>
            <a:r>
              <a:rPr lang="en-US" sz="1700" b="0" i="0" kern="1200" dirty="0">
                <a:solidFill>
                  <a:srgbClr val="ED008C"/>
                </a:solidFill>
                <a:effectLst/>
                <a:latin typeface="Arial" panose="020B0604020202020204" pitchFamily="34" charset="0"/>
                <a:cs typeface="Arial" panose="020B0604020202020204" pitchFamily="34" charset="0"/>
              </a:rPr>
              <a:t>I notice that _____________________________________.</a:t>
            </a:r>
          </a:p>
          <a:p>
            <a:pPr>
              <a:spcAft>
                <a:spcPts val="800"/>
              </a:spcAft>
            </a:pPr>
            <a:r>
              <a:rPr lang="en-US" sz="1700" dirty="0">
                <a:solidFill>
                  <a:srgbClr val="4C4E50"/>
                </a:solidFill>
                <a:latin typeface="Arial" panose="020B0604020202020204" pitchFamily="34" charset="0"/>
                <a:cs typeface="Arial" panose="020B0604020202020204" pitchFamily="34" charset="0"/>
              </a:rPr>
              <a:t>What do you notice about the divisors in the division expressions? </a:t>
            </a:r>
          </a:p>
          <a:p>
            <a:pPr>
              <a:spcAft>
                <a:spcPts val="800"/>
              </a:spcAft>
            </a:pPr>
            <a:r>
              <a:rPr lang="en-US" sz="1700" dirty="0">
                <a:solidFill>
                  <a:srgbClr val="ED008C"/>
                </a:solidFill>
                <a:latin typeface="Arial" panose="020B0604020202020204" pitchFamily="34" charset="0"/>
                <a:cs typeface="Arial" panose="020B0604020202020204" pitchFamily="34" charset="0"/>
              </a:rPr>
              <a:t>I notice that _____________________________________.</a:t>
            </a:r>
          </a:p>
          <a:p>
            <a:pPr>
              <a:spcAft>
                <a:spcPts val="800"/>
              </a:spcAft>
            </a:pPr>
            <a:r>
              <a:rPr lang="en-US" sz="1700" dirty="0">
                <a:solidFill>
                  <a:srgbClr val="4C4E50"/>
                </a:solidFill>
                <a:latin typeface="Arial" panose="020B0604020202020204" pitchFamily="34" charset="0"/>
                <a:cs typeface="Arial" panose="020B0604020202020204" pitchFamily="34" charset="0"/>
              </a:rPr>
              <a:t>How can you use mental math to find the values of the expressions? </a:t>
            </a:r>
          </a:p>
          <a:p>
            <a:pPr>
              <a:spcAft>
                <a:spcPts val="800"/>
              </a:spcAft>
            </a:pPr>
            <a:r>
              <a:rPr lang="en-US" sz="1700" dirty="0">
                <a:solidFill>
                  <a:srgbClr val="ED008C"/>
                </a:solidFill>
                <a:latin typeface="Arial" panose="020B0604020202020204" pitchFamily="34" charset="0"/>
                <a:cs typeface="Arial" panose="020B0604020202020204" pitchFamily="34" charset="0"/>
              </a:rPr>
              <a:t>I can use mental math by ___________________________. </a:t>
            </a:r>
            <a:endParaRPr lang="en-US" sz="1050" dirty="0">
              <a:solidFill>
                <a:srgbClr val="4C4E50"/>
              </a:solidFill>
              <a:latin typeface="Arial" panose="020B0604020202020204" pitchFamily="34" charset="0"/>
              <a:cs typeface="Arial" panose="020B0604020202020204" pitchFamily="34" charset="0"/>
            </a:endParaRPr>
          </a:p>
          <a:p>
            <a:r>
              <a:rPr lang="en-US" sz="1700" dirty="0">
                <a:solidFill>
                  <a:srgbClr val="4C4E50"/>
                </a:solidFill>
                <a:latin typeface="Arial" panose="020B0604020202020204" pitchFamily="34" charset="0"/>
                <a:cs typeface="Arial" panose="020B0604020202020204" pitchFamily="34" charset="0"/>
              </a:rPr>
              <a:t>Why is mental math a good strategy to find the values of these expressions? </a:t>
            </a:r>
          </a:p>
          <a:p>
            <a:r>
              <a:rPr lang="en-US" sz="1700" b="0" i="0" kern="1200" dirty="0">
                <a:solidFill>
                  <a:srgbClr val="ED008C"/>
                </a:solidFill>
                <a:effectLst/>
                <a:latin typeface="Arial" panose="020B0604020202020204" pitchFamily="34" charset="0"/>
                <a:cs typeface="Arial" panose="020B0604020202020204" pitchFamily="34" charset="0"/>
              </a:rPr>
              <a:t>Mental math is a good strategy because  _______________.</a:t>
            </a:r>
          </a:p>
        </p:txBody>
      </p:sp>
      <p:sp>
        <p:nvSpPr>
          <p:cNvPr id="30" name="Rounded Rectangle 29">
            <a:hlinkClick r:id="rId4" action="ppaction://hlinksldjump" highlightClick="1"/>
            <a:extLst>
              <a:ext uri="{FF2B5EF4-FFF2-40B4-BE49-F238E27FC236}">
                <a16:creationId xmlns:a16="http://schemas.microsoft.com/office/drawing/2014/main" id="{72BDF9E4-A1AE-DD44-952A-457BB6577ED9}"/>
              </a:ext>
            </a:extLst>
          </p:cNvPr>
          <p:cNvSpPr/>
          <p:nvPr/>
        </p:nvSpPr>
        <p:spPr>
          <a:xfrm>
            <a:off x="106945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33" name="Rounded Rectangle 32">
            <a:hlinkClick r:id="rId5" action="ppaction://hlinksldjump"/>
            <a:extLst>
              <a:ext uri="{FF2B5EF4-FFF2-40B4-BE49-F238E27FC236}">
                <a16:creationId xmlns:a16="http://schemas.microsoft.com/office/drawing/2014/main" id="{98376D25-FF8A-BE48-84EE-76CB5D7C6894}"/>
              </a:ext>
            </a:extLst>
          </p:cNvPr>
          <p:cNvSpPr/>
          <p:nvPr/>
        </p:nvSpPr>
        <p:spPr>
          <a:xfrm>
            <a:off x="237191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34" name="Rounded Rectangle 33">
            <a:hlinkClick r:id="rId6" action="ppaction://hlinksldjump"/>
            <a:extLst>
              <a:ext uri="{FF2B5EF4-FFF2-40B4-BE49-F238E27FC236}">
                <a16:creationId xmlns:a16="http://schemas.microsoft.com/office/drawing/2014/main" id="{58A382A0-58FF-124F-A02D-255B37F4C909}"/>
              </a:ext>
            </a:extLst>
          </p:cNvPr>
          <p:cNvSpPr/>
          <p:nvPr/>
        </p:nvSpPr>
        <p:spPr>
          <a:xfrm>
            <a:off x="37626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35" name="Rounded Rectangle 34">
            <a:hlinkClick r:id="rId7" action="ppaction://hlinksldjump"/>
            <a:extLst>
              <a:ext uri="{FF2B5EF4-FFF2-40B4-BE49-F238E27FC236}">
                <a16:creationId xmlns:a16="http://schemas.microsoft.com/office/drawing/2014/main" id="{6C5CD997-4093-C04A-BA42-1B9575221647}"/>
              </a:ext>
            </a:extLst>
          </p:cNvPr>
          <p:cNvSpPr/>
          <p:nvPr/>
        </p:nvSpPr>
        <p:spPr>
          <a:xfrm>
            <a:off x="5065105"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36" name="Rounded Rectangle 35">
            <a:hlinkClick r:id="rId8" action="ppaction://hlinksldjump"/>
            <a:extLst>
              <a:ext uri="{FF2B5EF4-FFF2-40B4-BE49-F238E27FC236}">
                <a16:creationId xmlns:a16="http://schemas.microsoft.com/office/drawing/2014/main" id="{A6DE974F-2446-9C41-A88D-3BE796393940}"/>
              </a:ext>
            </a:extLst>
          </p:cNvPr>
          <p:cNvSpPr/>
          <p:nvPr/>
        </p:nvSpPr>
        <p:spPr>
          <a:xfrm>
            <a:off x="636756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sp>
        <p:nvSpPr>
          <p:cNvPr id="37" name="Rounded Rectangle 36">
            <a:hlinkClick r:id="rId9" action="ppaction://hlinksldjump"/>
            <a:extLst>
              <a:ext uri="{FF2B5EF4-FFF2-40B4-BE49-F238E27FC236}">
                <a16:creationId xmlns:a16="http://schemas.microsoft.com/office/drawing/2014/main" id="{B30072AF-C887-EE42-8F91-91638BB5005C}"/>
              </a:ext>
            </a:extLst>
          </p:cNvPr>
          <p:cNvSpPr/>
          <p:nvPr/>
        </p:nvSpPr>
        <p:spPr>
          <a:xfrm>
            <a:off x="897248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8" name="Rounded Rectangle 37">
            <a:hlinkClick r:id="rId10" action="ppaction://hlinksldjump"/>
            <a:extLst>
              <a:ext uri="{FF2B5EF4-FFF2-40B4-BE49-F238E27FC236}">
                <a16:creationId xmlns:a16="http://schemas.microsoft.com/office/drawing/2014/main" id="{9D45F5EC-373F-E84D-8B70-3416760C58A1}"/>
              </a:ext>
            </a:extLst>
          </p:cNvPr>
          <p:cNvSpPr/>
          <p:nvPr/>
        </p:nvSpPr>
        <p:spPr>
          <a:xfrm>
            <a:off x="1027494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42" name="Rounded Rectangle 41">
            <a:hlinkClick r:id="rId11" action="ppaction://hlinksldjump"/>
            <a:extLst>
              <a:ext uri="{FF2B5EF4-FFF2-40B4-BE49-F238E27FC236}">
                <a16:creationId xmlns:a16="http://schemas.microsoft.com/office/drawing/2014/main" id="{53BE51EF-9F06-5142-82E2-CB0064A51045}"/>
              </a:ext>
            </a:extLst>
          </p:cNvPr>
          <p:cNvSpPr/>
          <p:nvPr/>
        </p:nvSpPr>
        <p:spPr>
          <a:xfrm>
            <a:off x="767002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22" name="Rectangle 21">
            <a:extLst>
              <a:ext uri="{FF2B5EF4-FFF2-40B4-BE49-F238E27FC236}">
                <a16:creationId xmlns:a16="http://schemas.microsoft.com/office/drawing/2014/main" id="{42ABA50D-2F7F-5244-9F9D-0F96446B19A8}"/>
              </a:ext>
            </a:extLst>
          </p:cNvPr>
          <p:cNvSpPr/>
          <p:nvPr/>
        </p:nvSpPr>
        <p:spPr>
          <a:xfrm rot="16200000">
            <a:off x="11272337" y="5382592"/>
            <a:ext cx="1611882" cy="227764"/>
          </a:xfrm>
          <a:prstGeom prst="rect">
            <a:avLst/>
          </a:prstGeom>
        </p:spPr>
        <p:txBody>
          <a:bodyPr wrap="none" lIns="0" anchor="ctr" anchorCtr="0">
            <a:noAutofit/>
          </a:bodyPr>
          <a:lstStyle/>
          <a:p>
            <a:r>
              <a:rPr lang="en-US" sz="600" dirty="0">
                <a:latin typeface="Arial" panose="020B0604020202020204" pitchFamily="34" charset="0"/>
                <a:cs typeface="Arial" panose="020B0604020202020204" pitchFamily="34" charset="0"/>
              </a:rPr>
              <a:t>© Houghton Mifflin Harcourt Publishing Company </a:t>
            </a:r>
          </a:p>
        </p:txBody>
      </p:sp>
      <p:sp>
        <p:nvSpPr>
          <p:cNvPr id="24" name="TextBox 23">
            <a:extLst>
              <a:ext uri="{FF2B5EF4-FFF2-40B4-BE49-F238E27FC236}">
                <a16:creationId xmlns:a16="http://schemas.microsoft.com/office/drawing/2014/main" id="{8D2D3F28-60CD-1C4C-9E66-42B4021231DB}"/>
              </a:ext>
            </a:extLst>
          </p:cNvPr>
          <p:cNvSpPr txBox="1"/>
          <p:nvPr/>
        </p:nvSpPr>
        <p:spPr>
          <a:xfrm>
            <a:off x="6462959" y="3953315"/>
            <a:ext cx="5603607"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Jada is playing a sorting game with a deck of math cards. Each card has an expression on one side. She lays out 10 of the cards.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Sort the expressions on the cards in the boxes.</a:t>
            </a:r>
          </a:p>
        </p:txBody>
      </p:sp>
      <p:pic>
        <p:nvPicPr>
          <p:cNvPr id="25" name="Picture 24">
            <a:extLst>
              <a:ext uri="{FF2B5EF4-FFF2-40B4-BE49-F238E27FC236}">
                <a16:creationId xmlns:a16="http://schemas.microsoft.com/office/drawing/2014/main" id="{237A17B1-6E4E-7E41-A523-611E8526B423}"/>
              </a:ext>
            </a:extLst>
          </p:cNvPr>
          <p:cNvPicPr>
            <a:picLocks noChangeAspect="1"/>
          </p:cNvPicPr>
          <p:nvPr/>
        </p:nvPicPr>
        <p:blipFill>
          <a:blip r:embed="rId12"/>
          <a:stretch>
            <a:fillRect/>
          </a:stretch>
        </p:blipFill>
        <p:spPr>
          <a:xfrm>
            <a:off x="6424606" y="1791450"/>
            <a:ext cx="5603607" cy="1636737"/>
          </a:xfrm>
          <a:prstGeom prst="rect">
            <a:avLst/>
          </a:prstGeom>
        </p:spPr>
      </p:pic>
    </p:spTree>
    <p:extLst>
      <p:ext uri="{BB962C8B-B14F-4D97-AF65-F5344CB8AC3E}">
        <p14:creationId xmlns:p14="http://schemas.microsoft.com/office/powerpoint/2010/main" val="307292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3"/>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49CB2A27-DB4A-5646-BE7C-B811976C6C6E}"/>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Analyze an Answer</a:t>
            </a:r>
          </a:p>
        </p:txBody>
      </p:sp>
      <p:sp>
        <p:nvSpPr>
          <p:cNvPr id="15" name="TextBox 14">
            <a:extLst>
              <a:ext uri="{FF2B5EF4-FFF2-40B4-BE49-F238E27FC236}">
                <a16:creationId xmlns:a16="http://schemas.microsoft.com/office/drawing/2014/main" id="{9539EFF0-8C77-C145-B52F-52CB7E1DB3E6}"/>
              </a:ext>
            </a:extLst>
          </p:cNvPr>
          <p:cNvSpPr txBox="1"/>
          <p:nvPr/>
        </p:nvSpPr>
        <p:spPr>
          <a:xfrm>
            <a:off x="318904" y="1065637"/>
            <a:ext cx="4347439" cy="78342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IE" sz="1800" b="0" i="0" kern="1200" dirty="0" err="1">
                <a:solidFill>
                  <a:srgbClr val="4C4E50"/>
                </a:solidFill>
                <a:effectLst/>
                <a:latin typeface="Arial" panose="020B0604020202020204" pitchFamily="34" charset="0"/>
                <a:ea typeface="+mn-ea"/>
                <a:cs typeface="Arial" panose="020B0604020202020204" pitchFamily="34" charset="0"/>
              </a:rPr>
              <a:t>Analyze</a:t>
            </a:r>
            <a:r>
              <a:rPr lang="en-IE" sz="1800" b="0" i="0" kern="1200" dirty="0">
                <a:solidFill>
                  <a:srgbClr val="4C4E50"/>
                </a:solidFill>
                <a:effectLst/>
                <a:latin typeface="Arial" panose="020B0604020202020204" pitchFamily="34" charset="0"/>
                <a:ea typeface="+mn-ea"/>
                <a:cs typeface="Arial" panose="020B0604020202020204" pitchFamily="34" charset="0"/>
              </a:rPr>
              <a:t> this student’s work. Do you think this student is correct? Why or why not? </a:t>
            </a:r>
          </a:p>
        </p:txBody>
      </p:sp>
      <p:sp>
        <p:nvSpPr>
          <p:cNvPr id="18" name="Rectangle 17">
            <a:extLst>
              <a:ext uri="{FF2B5EF4-FFF2-40B4-BE49-F238E27FC236}">
                <a16:creationId xmlns:a16="http://schemas.microsoft.com/office/drawing/2014/main" id="{60DA3285-1D3D-474F-A783-EA03DA2D3138}"/>
              </a:ext>
            </a:extLst>
          </p:cNvPr>
          <p:cNvSpPr/>
          <p:nvPr/>
        </p:nvSpPr>
        <p:spPr>
          <a:xfrm rot="16200000">
            <a:off x="11193627" y="5350921"/>
            <a:ext cx="1768982" cy="227764"/>
          </a:xfrm>
          <a:prstGeom prst="rect">
            <a:avLst/>
          </a:prstGeom>
        </p:spPr>
        <p:txBody>
          <a:bodyPr wrap="none" lIns="0" anchor="ctr" anchorCtr="0">
            <a:noAutofit/>
          </a:bodyPr>
          <a:lstStyle/>
          <a:p>
            <a:r>
              <a:rPr lang="en-US" sz="600" kern="1200" dirty="0">
                <a:solidFill>
                  <a:schemeClr val="tx1"/>
                </a:solidFill>
                <a:effectLst/>
                <a:latin typeface="+mn-lt"/>
                <a:ea typeface="+mn-ea"/>
                <a:cs typeface="+mn-cs"/>
              </a:rPr>
              <a:t>© Houghton Mifflin Harcourt Publishing Company</a:t>
            </a:r>
          </a:p>
        </p:txBody>
      </p:sp>
      <p:sp>
        <p:nvSpPr>
          <p:cNvPr id="19" name="Rounded Rectangle 18">
            <a:hlinkClick r:id="rId4" action="ppaction://hlinksldjump" highlightClick="1"/>
            <a:extLst>
              <a:ext uri="{FF2B5EF4-FFF2-40B4-BE49-F238E27FC236}">
                <a16:creationId xmlns:a16="http://schemas.microsoft.com/office/drawing/2014/main" id="{4B6B5909-6713-0942-B241-231DC9CECB44}"/>
              </a:ext>
            </a:extLst>
          </p:cNvPr>
          <p:cNvSpPr/>
          <p:nvPr/>
        </p:nvSpPr>
        <p:spPr>
          <a:xfrm>
            <a:off x="106945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8" name="Rounded Rectangle 27">
            <a:hlinkClick r:id="rId5" action="ppaction://hlinksldjump"/>
            <a:extLst>
              <a:ext uri="{FF2B5EF4-FFF2-40B4-BE49-F238E27FC236}">
                <a16:creationId xmlns:a16="http://schemas.microsoft.com/office/drawing/2014/main" id="{6FA7173D-58BC-E843-BD76-EEAD3537A5E9}"/>
              </a:ext>
            </a:extLst>
          </p:cNvPr>
          <p:cNvSpPr/>
          <p:nvPr/>
        </p:nvSpPr>
        <p:spPr>
          <a:xfrm>
            <a:off x="237191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9" name="Rounded Rectangle 28">
            <a:hlinkClick r:id="rId6" action="ppaction://hlinksldjump"/>
            <a:extLst>
              <a:ext uri="{FF2B5EF4-FFF2-40B4-BE49-F238E27FC236}">
                <a16:creationId xmlns:a16="http://schemas.microsoft.com/office/drawing/2014/main" id="{D296DA1E-EB09-7B48-9653-2DE28B2137FE}"/>
              </a:ext>
            </a:extLst>
          </p:cNvPr>
          <p:cNvSpPr/>
          <p:nvPr/>
        </p:nvSpPr>
        <p:spPr>
          <a:xfrm>
            <a:off x="37626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30" name="Rounded Rectangle 29">
            <a:hlinkClick r:id="rId7" action="ppaction://hlinksldjump"/>
            <a:extLst>
              <a:ext uri="{FF2B5EF4-FFF2-40B4-BE49-F238E27FC236}">
                <a16:creationId xmlns:a16="http://schemas.microsoft.com/office/drawing/2014/main" id="{526F7824-0039-E14A-A615-D1A44C21BE4B}"/>
              </a:ext>
            </a:extLst>
          </p:cNvPr>
          <p:cNvSpPr/>
          <p:nvPr/>
        </p:nvSpPr>
        <p:spPr>
          <a:xfrm>
            <a:off x="5065105"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35" name="Rounded Rectangle 34">
            <a:hlinkClick r:id="rId8" action="ppaction://hlinksldjump"/>
            <a:extLst>
              <a:ext uri="{FF2B5EF4-FFF2-40B4-BE49-F238E27FC236}">
                <a16:creationId xmlns:a16="http://schemas.microsoft.com/office/drawing/2014/main" id="{E62DE309-BDB5-FC40-BB82-6FE527286844}"/>
              </a:ext>
            </a:extLst>
          </p:cNvPr>
          <p:cNvSpPr/>
          <p:nvPr/>
        </p:nvSpPr>
        <p:spPr>
          <a:xfrm>
            <a:off x="636756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sp>
        <p:nvSpPr>
          <p:cNvPr id="36" name="Rounded Rectangle 35">
            <a:hlinkClick r:id="rId9" action="ppaction://hlinksldjump"/>
            <a:extLst>
              <a:ext uri="{FF2B5EF4-FFF2-40B4-BE49-F238E27FC236}">
                <a16:creationId xmlns:a16="http://schemas.microsoft.com/office/drawing/2014/main" id="{B7D481C2-FE88-2141-A59C-B7C2C7EB9496}"/>
              </a:ext>
            </a:extLst>
          </p:cNvPr>
          <p:cNvSpPr/>
          <p:nvPr/>
        </p:nvSpPr>
        <p:spPr>
          <a:xfrm>
            <a:off x="897248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7" name="Rounded Rectangle 36">
            <a:hlinkClick r:id="rId10" action="ppaction://hlinksldjump"/>
            <a:extLst>
              <a:ext uri="{FF2B5EF4-FFF2-40B4-BE49-F238E27FC236}">
                <a16:creationId xmlns:a16="http://schemas.microsoft.com/office/drawing/2014/main" id="{7A9CBD9E-D7D4-F648-919D-08884696459C}"/>
              </a:ext>
            </a:extLst>
          </p:cNvPr>
          <p:cNvSpPr/>
          <p:nvPr/>
        </p:nvSpPr>
        <p:spPr>
          <a:xfrm>
            <a:off x="1027494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8" name="Rounded Rectangle 37">
            <a:hlinkClick r:id="rId11" action="ppaction://hlinksldjump"/>
            <a:extLst>
              <a:ext uri="{FF2B5EF4-FFF2-40B4-BE49-F238E27FC236}">
                <a16:creationId xmlns:a16="http://schemas.microsoft.com/office/drawing/2014/main" id="{25C95505-7D49-604C-B026-F2F04E8D0B0A}"/>
              </a:ext>
            </a:extLst>
          </p:cNvPr>
          <p:cNvSpPr/>
          <p:nvPr/>
        </p:nvSpPr>
        <p:spPr>
          <a:xfrm>
            <a:off x="767002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3" name="Picture 2">
            <a:extLst>
              <a:ext uri="{FF2B5EF4-FFF2-40B4-BE49-F238E27FC236}">
                <a16:creationId xmlns:a16="http://schemas.microsoft.com/office/drawing/2014/main" id="{B35A5E55-742B-A744-81E0-F5DCC2B46951}"/>
              </a:ext>
            </a:extLst>
          </p:cNvPr>
          <p:cNvPicPr>
            <a:picLocks noChangeAspect="1"/>
          </p:cNvPicPr>
          <p:nvPr/>
        </p:nvPicPr>
        <p:blipFill>
          <a:blip r:embed="rId12"/>
          <a:stretch>
            <a:fillRect/>
          </a:stretch>
        </p:blipFill>
        <p:spPr>
          <a:xfrm>
            <a:off x="5074887" y="1707428"/>
            <a:ext cx="6838271" cy="2364510"/>
          </a:xfrm>
          <a:prstGeom prst="rect">
            <a:avLst/>
          </a:prstGeom>
        </p:spPr>
      </p:pic>
    </p:spTree>
    <p:extLst>
      <p:ext uri="{BB962C8B-B14F-4D97-AF65-F5344CB8AC3E}">
        <p14:creationId xmlns:p14="http://schemas.microsoft.com/office/powerpoint/2010/main" val="49439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3"/>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68D9E03D-509E-FD45-A761-51C6C2A0EB57}"/>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Analyze an Answer</a:t>
            </a:r>
          </a:p>
        </p:txBody>
      </p:sp>
      <p:sp>
        <p:nvSpPr>
          <p:cNvPr id="15" name="TextBox 14">
            <a:extLst>
              <a:ext uri="{FF2B5EF4-FFF2-40B4-BE49-F238E27FC236}">
                <a16:creationId xmlns:a16="http://schemas.microsoft.com/office/drawing/2014/main" id="{040572EE-2345-3445-B577-34656D62112B}"/>
              </a:ext>
            </a:extLst>
          </p:cNvPr>
          <p:cNvSpPr txBox="1"/>
          <p:nvPr/>
        </p:nvSpPr>
        <p:spPr>
          <a:xfrm>
            <a:off x="318904" y="1065637"/>
            <a:ext cx="4347439" cy="78342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IE" sz="1800" b="0" i="0" kern="1200" dirty="0" err="1">
                <a:solidFill>
                  <a:srgbClr val="4C4E50"/>
                </a:solidFill>
                <a:effectLst/>
                <a:latin typeface="Arial" panose="020B0604020202020204" pitchFamily="34" charset="0"/>
                <a:ea typeface="+mn-ea"/>
                <a:cs typeface="Arial" panose="020B0604020202020204" pitchFamily="34" charset="0"/>
              </a:rPr>
              <a:t>Analyze</a:t>
            </a:r>
            <a:r>
              <a:rPr lang="en-IE" sz="1800" b="0" i="0" kern="1200" dirty="0">
                <a:solidFill>
                  <a:srgbClr val="4C4E50"/>
                </a:solidFill>
                <a:effectLst/>
                <a:latin typeface="Arial" panose="020B0604020202020204" pitchFamily="34" charset="0"/>
                <a:ea typeface="+mn-ea"/>
                <a:cs typeface="Arial" panose="020B0604020202020204" pitchFamily="34" charset="0"/>
              </a:rPr>
              <a:t> this student’s work. Do you think this student is correct? Why or why not? </a:t>
            </a:r>
          </a:p>
        </p:txBody>
      </p:sp>
      <p:sp>
        <p:nvSpPr>
          <p:cNvPr id="18" name="Rectangle 17">
            <a:extLst>
              <a:ext uri="{FF2B5EF4-FFF2-40B4-BE49-F238E27FC236}">
                <a16:creationId xmlns:a16="http://schemas.microsoft.com/office/drawing/2014/main" id="{EA5FB2B4-3C0C-3F4E-A0E2-A265AF19F809}"/>
              </a:ext>
            </a:extLst>
          </p:cNvPr>
          <p:cNvSpPr/>
          <p:nvPr/>
        </p:nvSpPr>
        <p:spPr>
          <a:xfrm rot="16200000">
            <a:off x="11193627" y="5350921"/>
            <a:ext cx="1768982" cy="227764"/>
          </a:xfrm>
          <a:prstGeom prst="rect">
            <a:avLst/>
          </a:prstGeom>
        </p:spPr>
        <p:txBody>
          <a:bodyPr wrap="none" lIns="0" anchor="ctr" anchorCtr="0">
            <a:noAutofit/>
          </a:bodyPr>
          <a:lstStyle/>
          <a:p>
            <a:r>
              <a:rPr lang="en-US" sz="600" kern="1200" dirty="0">
                <a:solidFill>
                  <a:schemeClr val="tx1"/>
                </a:solidFill>
                <a:effectLst/>
                <a:latin typeface="+mn-lt"/>
                <a:ea typeface="+mn-ea"/>
                <a:cs typeface="+mn-cs"/>
              </a:rPr>
              <a:t>© Houghton Mifflin Harcourt Publishing Company</a:t>
            </a:r>
          </a:p>
        </p:txBody>
      </p:sp>
      <p:sp>
        <p:nvSpPr>
          <p:cNvPr id="19" name="Rounded Rectangle 18">
            <a:hlinkClick r:id="rId4" action="ppaction://hlinksldjump" highlightClick="1"/>
            <a:extLst>
              <a:ext uri="{FF2B5EF4-FFF2-40B4-BE49-F238E27FC236}">
                <a16:creationId xmlns:a16="http://schemas.microsoft.com/office/drawing/2014/main" id="{1293D6FB-CA85-7E4B-B386-3804DB764128}"/>
              </a:ext>
            </a:extLst>
          </p:cNvPr>
          <p:cNvSpPr/>
          <p:nvPr/>
        </p:nvSpPr>
        <p:spPr>
          <a:xfrm>
            <a:off x="106945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8" name="Rounded Rectangle 27">
            <a:hlinkClick r:id="rId5" action="ppaction://hlinksldjump"/>
            <a:extLst>
              <a:ext uri="{FF2B5EF4-FFF2-40B4-BE49-F238E27FC236}">
                <a16:creationId xmlns:a16="http://schemas.microsoft.com/office/drawing/2014/main" id="{CADE2418-3CDF-4646-9026-12286D3807D4}"/>
              </a:ext>
            </a:extLst>
          </p:cNvPr>
          <p:cNvSpPr/>
          <p:nvPr/>
        </p:nvSpPr>
        <p:spPr>
          <a:xfrm>
            <a:off x="237191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9" name="Rounded Rectangle 28">
            <a:hlinkClick r:id="rId6" action="ppaction://hlinksldjump"/>
            <a:extLst>
              <a:ext uri="{FF2B5EF4-FFF2-40B4-BE49-F238E27FC236}">
                <a16:creationId xmlns:a16="http://schemas.microsoft.com/office/drawing/2014/main" id="{1E14BFB2-59C1-1B48-A51B-61B5BA4B7364}"/>
              </a:ext>
            </a:extLst>
          </p:cNvPr>
          <p:cNvSpPr/>
          <p:nvPr/>
        </p:nvSpPr>
        <p:spPr>
          <a:xfrm>
            <a:off x="37626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30" name="Rounded Rectangle 29">
            <a:hlinkClick r:id="rId7" action="ppaction://hlinksldjump"/>
            <a:extLst>
              <a:ext uri="{FF2B5EF4-FFF2-40B4-BE49-F238E27FC236}">
                <a16:creationId xmlns:a16="http://schemas.microsoft.com/office/drawing/2014/main" id="{1F0EE546-C08F-854C-8A23-123D9E17E72D}"/>
              </a:ext>
            </a:extLst>
          </p:cNvPr>
          <p:cNvSpPr/>
          <p:nvPr/>
        </p:nvSpPr>
        <p:spPr>
          <a:xfrm>
            <a:off x="5065105"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35" name="Rounded Rectangle 34">
            <a:hlinkClick r:id="rId8" action="ppaction://hlinksldjump"/>
            <a:extLst>
              <a:ext uri="{FF2B5EF4-FFF2-40B4-BE49-F238E27FC236}">
                <a16:creationId xmlns:a16="http://schemas.microsoft.com/office/drawing/2014/main" id="{F59E7BFE-D133-ED4F-8469-08F585060843}"/>
              </a:ext>
            </a:extLst>
          </p:cNvPr>
          <p:cNvSpPr/>
          <p:nvPr/>
        </p:nvSpPr>
        <p:spPr>
          <a:xfrm>
            <a:off x="636756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sp>
        <p:nvSpPr>
          <p:cNvPr id="36" name="Rounded Rectangle 35">
            <a:hlinkClick r:id="rId9" action="ppaction://hlinksldjump"/>
            <a:extLst>
              <a:ext uri="{FF2B5EF4-FFF2-40B4-BE49-F238E27FC236}">
                <a16:creationId xmlns:a16="http://schemas.microsoft.com/office/drawing/2014/main" id="{542C8D71-EC99-A54B-A259-25BB95E21EC4}"/>
              </a:ext>
            </a:extLst>
          </p:cNvPr>
          <p:cNvSpPr/>
          <p:nvPr/>
        </p:nvSpPr>
        <p:spPr>
          <a:xfrm>
            <a:off x="897248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7" name="Rounded Rectangle 36">
            <a:hlinkClick r:id="rId10" action="ppaction://hlinksldjump"/>
            <a:extLst>
              <a:ext uri="{FF2B5EF4-FFF2-40B4-BE49-F238E27FC236}">
                <a16:creationId xmlns:a16="http://schemas.microsoft.com/office/drawing/2014/main" id="{FF6F386C-0BD5-F540-8914-0110B0475882}"/>
              </a:ext>
            </a:extLst>
          </p:cNvPr>
          <p:cNvSpPr/>
          <p:nvPr/>
        </p:nvSpPr>
        <p:spPr>
          <a:xfrm>
            <a:off x="1027494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8" name="Rounded Rectangle 37">
            <a:hlinkClick r:id="rId11" action="ppaction://hlinksldjump"/>
            <a:extLst>
              <a:ext uri="{FF2B5EF4-FFF2-40B4-BE49-F238E27FC236}">
                <a16:creationId xmlns:a16="http://schemas.microsoft.com/office/drawing/2014/main" id="{8A14289A-D439-6847-9A6C-056D79800EBB}"/>
              </a:ext>
            </a:extLst>
          </p:cNvPr>
          <p:cNvSpPr/>
          <p:nvPr/>
        </p:nvSpPr>
        <p:spPr>
          <a:xfrm>
            <a:off x="767002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3" name="Picture 2">
            <a:extLst>
              <a:ext uri="{FF2B5EF4-FFF2-40B4-BE49-F238E27FC236}">
                <a16:creationId xmlns:a16="http://schemas.microsoft.com/office/drawing/2014/main" id="{5DA74066-5F7A-D549-8EB9-461BEADB3D27}"/>
              </a:ext>
            </a:extLst>
          </p:cNvPr>
          <p:cNvPicPr>
            <a:picLocks noChangeAspect="1"/>
          </p:cNvPicPr>
          <p:nvPr/>
        </p:nvPicPr>
        <p:blipFill>
          <a:blip r:embed="rId12"/>
          <a:stretch>
            <a:fillRect/>
          </a:stretch>
        </p:blipFill>
        <p:spPr>
          <a:xfrm>
            <a:off x="5199993" y="1457347"/>
            <a:ext cx="6159500" cy="4267200"/>
          </a:xfrm>
          <a:prstGeom prst="rect">
            <a:avLst/>
          </a:prstGeom>
        </p:spPr>
      </p:pic>
    </p:spTree>
    <p:extLst>
      <p:ext uri="{BB962C8B-B14F-4D97-AF65-F5344CB8AC3E}">
        <p14:creationId xmlns:p14="http://schemas.microsoft.com/office/powerpoint/2010/main" val="4229806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3"/>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E4B38BF0-6914-6346-BA55-FC60B4A8F813}"/>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Analyze an Answer</a:t>
            </a:r>
          </a:p>
        </p:txBody>
      </p:sp>
      <p:sp>
        <p:nvSpPr>
          <p:cNvPr id="15" name="TextBox 14">
            <a:extLst>
              <a:ext uri="{FF2B5EF4-FFF2-40B4-BE49-F238E27FC236}">
                <a16:creationId xmlns:a16="http://schemas.microsoft.com/office/drawing/2014/main" id="{DC311DC8-DDB6-5345-B1F0-2EBA6EB31499}"/>
              </a:ext>
            </a:extLst>
          </p:cNvPr>
          <p:cNvSpPr txBox="1"/>
          <p:nvPr/>
        </p:nvSpPr>
        <p:spPr>
          <a:xfrm>
            <a:off x="318904" y="1065637"/>
            <a:ext cx="4347439" cy="77502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IE" sz="1800" b="0" i="0" kern="1200" dirty="0" err="1">
                <a:solidFill>
                  <a:srgbClr val="4C4E50"/>
                </a:solidFill>
                <a:effectLst/>
                <a:latin typeface="Arial" panose="020B0604020202020204" pitchFamily="34" charset="0"/>
                <a:ea typeface="+mn-ea"/>
                <a:cs typeface="Arial" panose="020B0604020202020204" pitchFamily="34" charset="0"/>
              </a:rPr>
              <a:t>Analyze</a:t>
            </a:r>
            <a:r>
              <a:rPr lang="en-IE" dirty="0">
                <a:solidFill>
                  <a:srgbClr val="4C4E50"/>
                </a:solidFill>
                <a:latin typeface="Arial" panose="020B0604020202020204" pitchFamily="34" charset="0"/>
                <a:cs typeface="Arial" panose="020B0604020202020204" pitchFamily="34" charset="0"/>
              </a:rPr>
              <a:t> </a:t>
            </a:r>
            <a:r>
              <a:rPr lang="en-IE" sz="1800" b="0" i="0" kern="1200" dirty="0">
                <a:solidFill>
                  <a:srgbClr val="4C4E50"/>
                </a:solidFill>
                <a:effectLst/>
                <a:latin typeface="Arial" panose="020B0604020202020204" pitchFamily="34" charset="0"/>
                <a:ea typeface="+mn-ea"/>
                <a:cs typeface="Arial" panose="020B0604020202020204" pitchFamily="34" charset="0"/>
              </a:rPr>
              <a:t>this student’s work. Do you think this student is correct? Why or why not? </a:t>
            </a:r>
          </a:p>
        </p:txBody>
      </p:sp>
      <p:sp>
        <p:nvSpPr>
          <p:cNvPr id="18" name="Rectangle 17">
            <a:extLst>
              <a:ext uri="{FF2B5EF4-FFF2-40B4-BE49-F238E27FC236}">
                <a16:creationId xmlns:a16="http://schemas.microsoft.com/office/drawing/2014/main" id="{B1F485A8-5059-1B4E-8ADE-3429DCB5A929}"/>
              </a:ext>
            </a:extLst>
          </p:cNvPr>
          <p:cNvSpPr/>
          <p:nvPr/>
        </p:nvSpPr>
        <p:spPr>
          <a:xfrm rot="16200000">
            <a:off x="11193627" y="5350921"/>
            <a:ext cx="1768982" cy="227764"/>
          </a:xfrm>
          <a:prstGeom prst="rect">
            <a:avLst/>
          </a:prstGeom>
        </p:spPr>
        <p:txBody>
          <a:bodyPr wrap="none" lIns="0" anchor="ctr" anchorCtr="0">
            <a:noAutofit/>
          </a:bodyPr>
          <a:lstStyle/>
          <a:p>
            <a:r>
              <a:rPr lang="en-US" sz="600" kern="1200" dirty="0">
                <a:solidFill>
                  <a:schemeClr val="tx1"/>
                </a:solidFill>
                <a:effectLst/>
                <a:latin typeface="+mn-lt"/>
                <a:ea typeface="+mn-ea"/>
                <a:cs typeface="+mn-cs"/>
              </a:rPr>
              <a:t>© Houghton Mifflin Harcourt Publishing Company</a:t>
            </a:r>
          </a:p>
        </p:txBody>
      </p:sp>
      <p:sp>
        <p:nvSpPr>
          <p:cNvPr id="19" name="Rounded Rectangle 18">
            <a:hlinkClick r:id="rId4" action="ppaction://hlinksldjump" highlightClick="1"/>
            <a:extLst>
              <a:ext uri="{FF2B5EF4-FFF2-40B4-BE49-F238E27FC236}">
                <a16:creationId xmlns:a16="http://schemas.microsoft.com/office/drawing/2014/main" id="{CB091C0D-DAE4-064D-A30E-D7CA7281FF9F}"/>
              </a:ext>
            </a:extLst>
          </p:cNvPr>
          <p:cNvSpPr/>
          <p:nvPr/>
        </p:nvSpPr>
        <p:spPr>
          <a:xfrm>
            <a:off x="106945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8" name="Rounded Rectangle 27">
            <a:hlinkClick r:id="rId5" action="ppaction://hlinksldjump"/>
            <a:extLst>
              <a:ext uri="{FF2B5EF4-FFF2-40B4-BE49-F238E27FC236}">
                <a16:creationId xmlns:a16="http://schemas.microsoft.com/office/drawing/2014/main" id="{EC5A9E73-41D7-7541-8211-AB638472ACBB}"/>
              </a:ext>
            </a:extLst>
          </p:cNvPr>
          <p:cNvSpPr/>
          <p:nvPr/>
        </p:nvSpPr>
        <p:spPr>
          <a:xfrm>
            <a:off x="237191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9" name="Rounded Rectangle 28">
            <a:hlinkClick r:id="rId6" action="ppaction://hlinksldjump"/>
            <a:extLst>
              <a:ext uri="{FF2B5EF4-FFF2-40B4-BE49-F238E27FC236}">
                <a16:creationId xmlns:a16="http://schemas.microsoft.com/office/drawing/2014/main" id="{5C52044A-E010-5D47-B518-C011E8DA94D5}"/>
              </a:ext>
            </a:extLst>
          </p:cNvPr>
          <p:cNvSpPr/>
          <p:nvPr/>
        </p:nvSpPr>
        <p:spPr>
          <a:xfrm>
            <a:off x="37626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30" name="Rounded Rectangle 29">
            <a:hlinkClick r:id="rId7" action="ppaction://hlinksldjump"/>
            <a:extLst>
              <a:ext uri="{FF2B5EF4-FFF2-40B4-BE49-F238E27FC236}">
                <a16:creationId xmlns:a16="http://schemas.microsoft.com/office/drawing/2014/main" id="{434B17EC-5E76-5840-B018-C5F54BF28881}"/>
              </a:ext>
            </a:extLst>
          </p:cNvPr>
          <p:cNvSpPr/>
          <p:nvPr/>
        </p:nvSpPr>
        <p:spPr>
          <a:xfrm>
            <a:off x="5065105"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35" name="Rounded Rectangle 34">
            <a:hlinkClick r:id="rId8" action="ppaction://hlinksldjump"/>
            <a:extLst>
              <a:ext uri="{FF2B5EF4-FFF2-40B4-BE49-F238E27FC236}">
                <a16:creationId xmlns:a16="http://schemas.microsoft.com/office/drawing/2014/main" id="{66F07B1D-7CF2-2442-AAE2-CEF7ECFABCF9}"/>
              </a:ext>
            </a:extLst>
          </p:cNvPr>
          <p:cNvSpPr/>
          <p:nvPr/>
        </p:nvSpPr>
        <p:spPr>
          <a:xfrm>
            <a:off x="636756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sp>
        <p:nvSpPr>
          <p:cNvPr id="36" name="Rounded Rectangle 35">
            <a:hlinkClick r:id="rId9" action="ppaction://hlinksldjump"/>
            <a:extLst>
              <a:ext uri="{FF2B5EF4-FFF2-40B4-BE49-F238E27FC236}">
                <a16:creationId xmlns:a16="http://schemas.microsoft.com/office/drawing/2014/main" id="{CF625563-F80D-9344-956A-DC22C91B4031}"/>
              </a:ext>
            </a:extLst>
          </p:cNvPr>
          <p:cNvSpPr/>
          <p:nvPr/>
        </p:nvSpPr>
        <p:spPr>
          <a:xfrm>
            <a:off x="897248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7" name="Rounded Rectangle 36">
            <a:hlinkClick r:id="rId10" action="ppaction://hlinksldjump"/>
            <a:extLst>
              <a:ext uri="{FF2B5EF4-FFF2-40B4-BE49-F238E27FC236}">
                <a16:creationId xmlns:a16="http://schemas.microsoft.com/office/drawing/2014/main" id="{7E58029B-FC84-F944-8F87-5B2EBB7873F5}"/>
              </a:ext>
            </a:extLst>
          </p:cNvPr>
          <p:cNvSpPr/>
          <p:nvPr/>
        </p:nvSpPr>
        <p:spPr>
          <a:xfrm>
            <a:off x="1027494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8" name="Rounded Rectangle 37">
            <a:hlinkClick r:id="rId11" action="ppaction://hlinksldjump"/>
            <a:extLst>
              <a:ext uri="{FF2B5EF4-FFF2-40B4-BE49-F238E27FC236}">
                <a16:creationId xmlns:a16="http://schemas.microsoft.com/office/drawing/2014/main" id="{1A8451CC-9609-474D-863F-E6526D7D8DEE}"/>
              </a:ext>
            </a:extLst>
          </p:cNvPr>
          <p:cNvSpPr/>
          <p:nvPr/>
        </p:nvSpPr>
        <p:spPr>
          <a:xfrm>
            <a:off x="767002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pic>
        <p:nvPicPr>
          <p:cNvPr id="3" name="Picture 2">
            <a:extLst>
              <a:ext uri="{FF2B5EF4-FFF2-40B4-BE49-F238E27FC236}">
                <a16:creationId xmlns:a16="http://schemas.microsoft.com/office/drawing/2014/main" id="{6BCBF0BB-63A5-1D41-8DB0-873C19C994B1}"/>
              </a:ext>
            </a:extLst>
          </p:cNvPr>
          <p:cNvPicPr>
            <a:picLocks noChangeAspect="1"/>
          </p:cNvPicPr>
          <p:nvPr/>
        </p:nvPicPr>
        <p:blipFill>
          <a:blip r:embed="rId12"/>
          <a:stretch>
            <a:fillRect/>
          </a:stretch>
        </p:blipFill>
        <p:spPr>
          <a:xfrm>
            <a:off x="5054173" y="1524945"/>
            <a:ext cx="6515100" cy="2679700"/>
          </a:xfrm>
          <a:prstGeom prst="rect">
            <a:avLst/>
          </a:prstGeom>
        </p:spPr>
      </p:pic>
    </p:spTree>
    <p:extLst>
      <p:ext uri="{BB962C8B-B14F-4D97-AF65-F5344CB8AC3E}">
        <p14:creationId xmlns:p14="http://schemas.microsoft.com/office/powerpoint/2010/main" val="92279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3"/>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ABEB7700-35C2-4A47-B7CB-1F305EB71CAE}"/>
              </a:ext>
            </a:extLst>
          </p:cNvPr>
          <p:cNvSpPr/>
          <p:nvPr/>
        </p:nvSpPr>
        <p:spPr>
          <a:xfrm>
            <a:off x="0" y="182830"/>
            <a:ext cx="11638344"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Share Your Thinking</a:t>
            </a:r>
          </a:p>
        </p:txBody>
      </p:sp>
      <p:pic>
        <p:nvPicPr>
          <p:cNvPr id="15" name="Picture 14" descr="A picture containing drawing&#10;&#10;Description automatically generated">
            <a:extLst>
              <a:ext uri="{FF2B5EF4-FFF2-40B4-BE49-F238E27FC236}">
                <a16:creationId xmlns:a16="http://schemas.microsoft.com/office/drawing/2014/main" id="{0466BAB0-8549-7046-B211-12686096BCA2}"/>
              </a:ext>
            </a:extLst>
          </p:cNvPr>
          <p:cNvPicPr>
            <a:picLocks noChangeAspect="1"/>
          </p:cNvPicPr>
          <p:nvPr/>
        </p:nvPicPr>
        <p:blipFill>
          <a:blip r:embed="rId4"/>
          <a:stretch>
            <a:fillRect/>
          </a:stretch>
        </p:blipFill>
        <p:spPr>
          <a:xfrm>
            <a:off x="4364656" y="192430"/>
            <a:ext cx="563841" cy="544398"/>
          </a:xfrm>
          <a:prstGeom prst="rect">
            <a:avLst/>
          </a:prstGeom>
        </p:spPr>
      </p:pic>
      <p:sp>
        <p:nvSpPr>
          <p:cNvPr id="16" name="Rounded Rectangle 15">
            <a:extLst>
              <a:ext uri="{FF2B5EF4-FFF2-40B4-BE49-F238E27FC236}">
                <a16:creationId xmlns:a16="http://schemas.microsoft.com/office/drawing/2014/main" id="{4D7933CA-3FEB-7B45-9B55-1B8951C416AD}"/>
              </a:ext>
            </a:extLst>
          </p:cNvPr>
          <p:cNvSpPr/>
          <p:nvPr/>
        </p:nvSpPr>
        <p:spPr>
          <a:xfrm>
            <a:off x="441624" y="2830285"/>
            <a:ext cx="5654376" cy="1063877"/>
          </a:xfrm>
          <a:prstGeom prst="roundRect">
            <a:avLst/>
          </a:prstGeom>
          <a:solidFill>
            <a:srgbClr val="FBF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drawing&#10;&#10;Description automatically generated">
            <a:extLst>
              <a:ext uri="{FF2B5EF4-FFF2-40B4-BE49-F238E27FC236}">
                <a16:creationId xmlns:a16="http://schemas.microsoft.com/office/drawing/2014/main" id="{D8BFA992-309E-7742-A298-66A3CAC6E605}"/>
              </a:ext>
            </a:extLst>
          </p:cNvPr>
          <p:cNvPicPr>
            <a:picLocks noChangeAspect="1"/>
          </p:cNvPicPr>
          <p:nvPr/>
        </p:nvPicPr>
        <p:blipFill>
          <a:blip r:embed="rId4"/>
          <a:stretch>
            <a:fillRect/>
          </a:stretch>
        </p:blipFill>
        <p:spPr>
          <a:xfrm>
            <a:off x="613014" y="3004433"/>
            <a:ext cx="521914" cy="503917"/>
          </a:xfrm>
          <a:prstGeom prst="rect">
            <a:avLst/>
          </a:prstGeom>
        </p:spPr>
      </p:pic>
      <p:sp>
        <p:nvSpPr>
          <p:cNvPr id="18" name="TextBox 17">
            <a:extLst>
              <a:ext uri="{FF2B5EF4-FFF2-40B4-BE49-F238E27FC236}">
                <a16:creationId xmlns:a16="http://schemas.microsoft.com/office/drawing/2014/main" id="{195BD7D2-8C33-B54D-992D-CDEFD1E72BED}"/>
              </a:ext>
            </a:extLst>
          </p:cNvPr>
          <p:cNvSpPr txBox="1"/>
          <p:nvPr/>
        </p:nvSpPr>
        <p:spPr>
          <a:xfrm>
            <a:off x="1289992" y="2900996"/>
            <a:ext cx="4650943" cy="667246"/>
          </a:xfrm>
          <a:prstGeom prst="rect">
            <a:avLst/>
          </a:prstGeom>
          <a:noFill/>
        </p:spPr>
        <p:txBody>
          <a:bodyPr wrap="square" lIns="0" tIns="251999" rIns="144000" bIns="0" rtlCol="0" anchor="ctr" anchorCtr="0">
            <a:noAutofit/>
          </a:bodyPr>
          <a:lstStyle/>
          <a:p>
            <a:r>
              <a:rPr lang="en-IE" sz="1800" b="1" i="0" kern="1200" dirty="0">
                <a:solidFill>
                  <a:srgbClr val="900170"/>
                </a:solidFill>
                <a:effectLst/>
                <a:latin typeface="Arial" panose="020B0604020202020204" pitchFamily="34" charset="0"/>
                <a:ea typeface="+mn-ea"/>
                <a:cs typeface="Arial" panose="020B0604020202020204" pitchFamily="34" charset="0"/>
              </a:rPr>
              <a:t>Turn and Talk  </a:t>
            </a:r>
            <a:r>
              <a:rPr lang="en-US" sz="2000" dirty="0">
                <a:latin typeface="Arial" panose="020B0604020202020204" pitchFamily="34" charset="0"/>
                <a:cs typeface="Arial" panose="020B0604020202020204" pitchFamily="34" charset="0"/>
              </a:rPr>
              <a:t>How can you use place value to determine the value of the 7 in the quotient 752 ÷ 100?</a:t>
            </a:r>
            <a:endParaRPr lang="en-US"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8491EF66-1912-334D-A396-3293CA1336E7}"/>
              </a:ext>
            </a:extLst>
          </p:cNvPr>
          <p:cNvSpPr/>
          <p:nvPr/>
        </p:nvSpPr>
        <p:spPr>
          <a:xfrm rot="16200000">
            <a:off x="11272337" y="5382592"/>
            <a:ext cx="1611882" cy="227764"/>
          </a:xfrm>
          <a:prstGeom prst="rect">
            <a:avLst/>
          </a:prstGeom>
        </p:spPr>
        <p:txBody>
          <a:bodyPr wrap="none" lIns="0" anchor="ctr" anchorCtr="0">
            <a:noAutofit/>
          </a:bodyPr>
          <a:lstStyle/>
          <a:p>
            <a:r>
              <a:rPr lang="en-US" sz="600" dirty="0">
                <a:latin typeface="Arial" panose="020B0604020202020204" pitchFamily="34" charset="0"/>
                <a:cs typeface="Arial" panose="020B0604020202020204" pitchFamily="34" charset="0"/>
              </a:rPr>
              <a:t>© Houghton Mifflin Harcourt Publishing Company </a:t>
            </a:r>
          </a:p>
        </p:txBody>
      </p:sp>
      <p:sp>
        <p:nvSpPr>
          <p:cNvPr id="29" name="Rounded Rectangle 28">
            <a:hlinkClick r:id="rId5" action="ppaction://hlinksldjump" highlightClick="1"/>
            <a:extLst>
              <a:ext uri="{FF2B5EF4-FFF2-40B4-BE49-F238E27FC236}">
                <a16:creationId xmlns:a16="http://schemas.microsoft.com/office/drawing/2014/main" id="{BFC9EA8F-F005-F847-ABA0-4B92B0658183}"/>
              </a:ext>
            </a:extLst>
          </p:cNvPr>
          <p:cNvSpPr/>
          <p:nvPr/>
        </p:nvSpPr>
        <p:spPr>
          <a:xfrm>
            <a:off x="106945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32" name="Rounded Rectangle 31">
            <a:hlinkClick r:id="rId6" action="ppaction://hlinksldjump"/>
            <a:extLst>
              <a:ext uri="{FF2B5EF4-FFF2-40B4-BE49-F238E27FC236}">
                <a16:creationId xmlns:a16="http://schemas.microsoft.com/office/drawing/2014/main" id="{4015B67F-14BF-3949-9151-9A6C46DB4EE3}"/>
              </a:ext>
            </a:extLst>
          </p:cNvPr>
          <p:cNvSpPr/>
          <p:nvPr/>
        </p:nvSpPr>
        <p:spPr>
          <a:xfrm>
            <a:off x="237191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33" name="Rounded Rectangle 32">
            <a:hlinkClick r:id="rId7" action="ppaction://hlinksldjump"/>
            <a:extLst>
              <a:ext uri="{FF2B5EF4-FFF2-40B4-BE49-F238E27FC236}">
                <a16:creationId xmlns:a16="http://schemas.microsoft.com/office/drawing/2014/main" id="{222E3A9F-70E1-A841-9F6F-49D43AC99A4D}"/>
              </a:ext>
            </a:extLst>
          </p:cNvPr>
          <p:cNvSpPr/>
          <p:nvPr/>
        </p:nvSpPr>
        <p:spPr>
          <a:xfrm>
            <a:off x="37626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34" name="Rounded Rectangle 33">
            <a:hlinkClick r:id="rId8" action="ppaction://hlinksldjump"/>
            <a:extLst>
              <a:ext uri="{FF2B5EF4-FFF2-40B4-BE49-F238E27FC236}">
                <a16:creationId xmlns:a16="http://schemas.microsoft.com/office/drawing/2014/main" id="{D6B5E8B2-D8BD-CB4D-BE31-29867A66BB97}"/>
              </a:ext>
            </a:extLst>
          </p:cNvPr>
          <p:cNvSpPr/>
          <p:nvPr/>
        </p:nvSpPr>
        <p:spPr>
          <a:xfrm>
            <a:off x="5065105"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36" name="Rounded Rectangle 35">
            <a:hlinkClick r:id="rId9" action="ppaction://hlinksldjump"/>
            <a:extLst>
              <a:ext uri="{FF2B5EF4-FFF2-40B4-BE49-F238E27FC236}">
                <a16:creationId xmlns:a16="http://schemas.microsoft.com/office/drawing/2014/main" id="{33337F55-3C37-9146-A207-E088B8BC9BA3}"/>
              </a:ext>
            </a:extLst>
          </p:cNvPr>
          <p:cNvSpPr/>
          <p:nvPr/>
        </p:nvSpPr>
        <p:spPr>
          <a:xfrm>
            <a:off x="636756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sp>
        <p:nvSpPr>
          <p:cNvPr id="37" name="Rounded Rectangle 36">
            <a:hlinkClick r:id="rId10" action="ppaction://hlinksldjump"/>
            <a:extLst>
              <a:ext uri="{FF2B5EF4-FFF2-40B4-BE49-F238E27FC236}">
                <a16:creationId xmlns:a16="http://schemas.microsoft.com/office/drawing/2014/main" id="{627ECF5D-08A9-0745-8415-0F736825014F}"/>
              </a:ext>
            </a:extLst>
          </p:cNvPr>
          <p:cNvSpPr/>
          <p:nvPr/>
        </p:nvSpPr>
        <p:spPr>
          <a:xfrm>
            <a:off x="897248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8" name="Rounded Rectangle 37">
            <a:hlinkClick r:id="rId11" action="ppaction://hlinksldjump"/>
            <a:extLst>
              <a:ext uri="{FF2B5EF4-FFF2-40B4-BE49-F238E27FC236}">
                <a16:creationId xmlns:a16="http://schemas.microsoft.com/office/drawing/2014/main" id="{B729E7A7-C39E-304D-BB22-A16F46C3D61B}"/>
              </a:ext>
            </a:extLst>
          </p:cNvPr>
          <p:cNvSpPr/>
          <p:nvPr/>
        </p:nvSpPr>
        <p:spPr>
          <a:xfrm>
            <a:off x="1027494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42" name="Rounded Rectangle 41">
            <a:hlinkClick r:id="rId12" action="ppaction://hlinksldjump"/>
            <a:extLst>
              <a:ext uri="{FF2B5EF4-FFF2-40B4-BE49-F238E27FC236}">
                <a16:creationId xmlns:a16="http://schemas.microsoft.com/office/drawing/2014/main" id="{91CFEE89-AFF9-CB47-A137-1EBDC1FD2997}"/>
              </a:ext>
            </a:extLst>
          </p:cNvPr>
          <p:cNvSpPr/>
          <p:nvPr/>
        </p:nvSpPr>
        <p:spPr>
          <a:xfrm>
            <a:off x="767002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24" name="TextBox 23">
            <a:extLst>
              <a:ext uri="{FF2B5EF4-FFF2-40B4-BE49-F238E27FC236}">
                <a16:creationId xmlns:a16="http://schemas.microsoft.com/office/drawing/2014/main" id="{29CD6EA0-D151-174D-8BA9-1DC6EA8B76D9}"/>
              </a:ext>
            </a:extLst>
          </p:cNvPr>
          <p:cNvSpPr txBox="1"/>
          <p:nvPr/>
        </p:nvSpPr>
        <p:spPr>
          <a:xfrm>
            <a:off x="6462959" y="3953315"/>
            <a:ext cx="5603607"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Jada is playing a sorting game with a deck of math cards. Each card has an expression on one side. She lays out 10 of the cards.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Sort the expressions on the cards in the boxes.</a:t>
            </a:r>
          </a:p>
        </p:txBody>
      </p:sp>
      <p:pic>
        <p:nvPicPr>
          <p:cNvPr id="25" name="Picture 24">
            <a:extLst>
              <a:ext uri="{FF2B5EF4-FFF2-40B4-BE49-F238E27FC236}">
                <a16:creationId xmlns:a16="http://schemas.microsoft.com/office/drawing/2014/main" id="{8320A4D0-553F-C649-9F64-20AE55BF94D0}"/>
              </a:ext>
            </a:extLst>
          </p:cNvPr>
          <p:cNvPicPr>
            <a:picLocks noChangeAspect="1"/>
          </p:cNvPicPr>
          <p:nvPr/>
        </p:nvPicPr>
        <p:blipFill>
          <a:blip r:embed="rId13"/>
          <a:stretch>
            <a:fillRect/>
          </a:stretch>
        </p:blipFill>
        <p:spPr>
          <a:xfrm>
            <a:off x="6424606" y="1791450"/>
            <a:ext cx="5603607" cy="1636737"/>
          </a:xfrm>
          <a:prstGeom prst="rect">
            <a:avLst/>
          </a:prstGeom>
        </p:spPr>
      </p:pic>
    </p:spTree>
    <p:extLst>
      <p:ext uri="{BB962C8B-B14F-4D97-AF65-F5344CB8AC3E}">
        <p14:creationId xmlns:p14="http://schemas.microsoft.com/office/powerpoint/2010/main" val="3684348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TotalTime>
  <Words>1670</Words>
  <Application>Microsoft Macintosh PowerPoint</Application>
  <PresentationFormat>Widescreen</PresentationFormat>
  <Paragraphs>215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Barber, Jessica</dc:creator>
  <cp:lastModifiedBy>Barber, Jessica</cp:lastModifiedBy>
  <cp:revision>79</cp:revision>
  <dcterms:created xsi:type="dcterms:W3CDTF">2020-01-13T15:52:10Z</dcterms:created>
  <dcterms:modified xsi:type="dcterms:W3CDTF">2020-04-29T18:43:12Z</dcterms:modified>
</cp:coreProperties>
</file>