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76"/>
    <p:restoredTop sz="65186"/>
  </p:normalViewPr>
  <p:slideViewPr>
    <p:cSldViewPr snapToGrid="0" snapToObjects="1">
      <p:cViewPr varScale="1">
        <p:scale>
          <a:sx n="56" d="100"/>
          <a:sy n="56" d="100"/>
        </p:scale>
        <p:origin x="83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0DA6C-E381-BD48-9E2B-4DD0B5CDAE7E}"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B6B55-2904-8649-9CC0-B0D0BD8881E7}" type="slidenum">
              <a:rPr lang="en-US" smtClean="0"/>
              <a:t>‹#›</a:t>
            </a:fld>
            <a:endParaRPr lang="en-US"/>
          </a:p>
        </p:txBody>
      </p:sp>
    </p:spTree>
    <p:extLst>
      <p:ext uri="{BB962C8B-B14F-4D97-AF65-F5344CB8AC3E}">
        <p14:creationId xmlns:p14="http://schemas.microsoft.com/office/powerpoint/2010/main" val="2710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PowerPoint file contains instructional aids for teachers who have purchased the Into Math program and who are implementing the Spark Your Learning task in the classroom. It is intended to be projected to students and used in conjunction with the Student Edition and manipulatives as needed. These slides can be used to move the conversation forward in the classroom, but they should not serve as a replacement for student-centered, collaborative conversations in which students have the space they need to find an entry point, construct meaning, and build understanding. </a:t>
            </a:r>
          </a:p>
          <a:p>
            <a:endParaRPr lang="en-US" dirty="0"/>
          </a:p>
          <a:p>
            <a:r>
              <a:rPr lang="en-US" sz="1200" b="0" i="0" kern="1200" dirty="0">
                <a:solidFill>
                  <a:schemeClr val="tx1"/>
                </a:solidFill>
                <a:effectLst/>
                <a:latin typeface="+mn-lt"/>
                <a:ea typeface="+mn-ea"/>
                <a:cs typeface="+mn-cs"/>
              </a:rPr>
              <a:t>GRADE 3 LESSON 17.1: In this Spark Your Learning task, students will engage in discourse focused on exploring how to:</a:t>
            </a:r>
          </a:p>
          <a:p>
            <a:r>
              <a:rPr lang="en-US" sz="1200" b="0" i="0" kern="1200" dirty="0">
                <a:solidFill>
                  <a:schemeClr val="tx1"/>
                </a:solidFill>
                <a:effectLst/>
                <a:latin typeface="+mn-lt"/>
                <a:ea typeface="+mn-ea"/>
                <a:cs typeface="+mn-cs"/>
              </a:rPr>
              <a:t>1.) </a:t>
            </a:r>
            <a:r>
              <a:rPr lang="en-US" sz="1200" b="0" i="0" u="none" strike="noStrike" kern="1200" baseline="0" dirty="0">
                <a:solidFill>
                  <a:schemeClr val="tx1"/>
                </a:solidFill>
                <a:latin typeface="+mn-lt"/>
                <a:ea typeface="+mn-ea"/>
                <a:cs typeface="+mn-cs"/>
              </a:rPr>
              <a:t>Use reasoning and benchmarks to estimate, and use tools to measure liquid volume in liters.</a:t>
            </a:r>
          </a:p>
          <a:p>
            <a:r>
              <a:rPr lang="en-US" sz="1200" b="0" i="0" u="none" strike="noStrike" kern="1200" baseline="0" dirty="0">
                <a:solidFill>
                  <a:schemeClr val="tx1"/>
                </a:solidFill>
                <a:latin typeface="+mn-lt"/>
                <a:ea typeface="+mn-ea"/>
                <a:cs typeface="+mn-cs"/>
              </a:rPr>
              <a:t>2.) Explain how benchmarks can be used to estimate liquid volume and show how tools can help.</a:t>
            </a:r>
            <a:endParaRPr lang="en-US" dirty="0"/>
          </a:p>
          <a:p>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1</a:t>
            </a:fld>
            <a:endParaRPr lang="en-US"/>
          </a:p>
        </p:txBody>
      </p:sp>
    </p:spTree>
    <p:extLst>
      <p:ext uri="{BB962C8B-B14F-4D97-AF65-F5344CB8AC3E}">
        <p14:creationId xmlns:p14="http://schemas.microsoft.com/office/powerpoint/2010/main" val="375560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Encourage students to compare how much the different containers can hold. Have students explain how to compare the containers by which can hold the greatest amount of liquid and which holds the least amount of liquid.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Possible answer: </a:t>
            </a:r>
            <a:r>
              <a:rPr lang="en-US" sz="1200" kern="1200" dirty="0">
                <a:solidFill>
                  <a:schemeClr val="tx1"/>
                </a:solidFill>
                <a:effectLst/>
                <a:latin typeface="+mn-lt"/>
                <a:ea typeface="+mn-ea"/>
                <a:cs typeface="+mn-cs"/>
              </a:rPr>
              <a:t>The pot and milk carton can hold more liquid than the water bottle. The pot can hold the greatest amount of liquid, and the water bottle can hold the least amount of liquid. The liquid fills less than half of the pot, about half of the carton, and fills the water bottle. There is more space in the pot and the milk carton for more liquid.</a:t>
            </a:r>
          </a:p>
        </p:txBody>
      </p:sp>
      <p:sp>
        <p:nvSpPr>
          <p:cNvPr id="4" name="Slide Number Placeholder 3"/>
          <p:cNvSpPr>
            <a:spLocks noGrp="1"/>
          </p:cNvSpPr>
          <p:nvPr>
            <p:ph type="sldNum" sz="quarter" idx="5"/>
          </p:nvPr>
        </p:nvSpPr>
        <p:spPr/>
        <p:txBody>
          <a:bodyPr/>
          <a:lstStyle/>
          <a:p>
            <a:fld id="{2EAB6B55-2904-8649-9CC0-B0D0BD8881E7}" type="slidenum">
              <a:rPr lang="en-US" smtClean="0"/>
              <a:t>10</a:t>
            </a:fld>
            <a:endParaRPr lang="en-US"/>
          </a:p>
        </p:txBody>
      </p:sp>
    </p:spTree>
    <p:extLst>
      <p:ext uri="{BB962C8B-B14F-4D97-AF65-F5344CB8AC3E}">
        <p14:creationId xmlns:p14="http://schemas.microsoft.com/office/powerpoint/2010/main" val="403110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Use this slide to present the task to students. </a:t>
            </a:r>
          </a:p>
        </p:txBody>
      </p:sp>
      <p:sp>
        <p:nvSpPr>
          <p:cNvPr id="4" name="Slide Number Placeholder 3"/>
          <p:cNvSpPr>
            <a:spLocks noGrp="1"/>
          </p:cNvSpPr>
          <p:nvPr>
            <p:ph type="sldNum" sz="quarter" idx="5"/>
          </p:nvPr>
        </p:nvSpPr>
        <p:spPr/>
        <p:txBody>
          <a:bodyPr/>
          <a:lstStyle/>
          <a:p>
            <a:fld id="{2EAB6B55-2904-8649-9CC0-B0D0BD8881E7}" type="slidenum">
              <a:rPr lang="en-US" smtClean="0"/>
              <a:t>2</a:t>
            </a:fld>
            <a:endParaRPr lang="en-US"/>
          </a:p>
        </p:txBody>
      </p:sp>
    </p:spTree>
    <p:extLst>
      <p:ext uri="{BB962C8B-B14F-4D97-AF65-F5344CB8AC3E}">
        <p14:creationId xmlns:p14="http://schemas.microsoft.com/office/powerpoint/2010/main" val="373801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Use the questions on this slide to engage students.</a:t>
            </a:r>
          </a:p>
        </p:txBody>
      </p:sp>
      <p:sp>
        <p:nvSpPr>
          <p:cNvPr id="4" name="Slide Number Placeholder 3"/>
          <p:cNvSpPr>
            <a:spLocks noGrp="1"/>
          </p:cNvSpPr>
          <p:nvPr>
            <p:ph type="sldNum" sz="quarter" idx="5"/>
          </p:nvPr>
        </p:nvSpPr>
        <p:spPr/>
        <p:txBody>
          <a:bodyPr/>
          <a:lstStyle/>
          <a:p>
            <a:fld id="{2EAB6B55-2904-8649-9CC0-B0D0BD8881E7}" type="slidenum">
              <a:rPr lang="en-US" smtClean="0"/>
              <a:t>3</a:t>
            </a:fld>
            <a:endParaRPr lang="en-US"/>
          </a:p>
        </p:txBody>
      </p:sp>
    </p:spTree>
    <p:extLst>
      <p:ext uri="{BB962C8B-B14F-4D97-AF65-F5344CB8AC3E}">
        <p14:creationId xmlns:p14="http://schemas.microsoft.com/office/powerpoint/2010/main" val="377255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Use the 3 Reads Language Routine to help students understand the question. </a:t>
            </a:r>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4</a:t>
            </a:fld>
            <a:endParaRPr lang="en-US"/>
          </a:p>
        </p:txBody>
      </p:sp>
    </p:spTree>
    <p:extLst>
      <p:ext uri="{BB962C8B-B14F-4D97-AF65-F5344CB8AC3E}">
        <p14:creationId xmlns:p14="http://schemas.microsoft.com/office/powerpoint/2010/main" val="409464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Possible description: Bonita is heating up a pot of soup that is less than half full. Kyle fills his water bottle to the top so that it is full for soccer practice. Allie fills an empty milk carton with water up to half full to water some plants.</a:t>
            </a:r>
          </a:p>
        </p:txBody>
      </p:sp>
      <p:sp>
        <p:nvSpPr>
          <p:cNvPr id="4" name="Slide Number Placeholder 3"/>
          <p:cNvSpPr>
            <a:spLocks noGrp="1"/>
          </p:cNvSpPr>
          <p:nvPr>
            <p:ph type="sldNum" sz="quarter" idx="5"/>
          </p:nvPr>
        </p:nvSpPr>
        <p:spPr/>
        <p:txBody>
          <a:bodyPr/>
          <a:lstStyle/>
          <a:p>
            <a:fld id="{2EAB6B55-2904-8649-9CC0-B0D0BD8881E7}" type="slidenum">
              <a:rPr lang="en-US" smtClean="0"/>
              <a:t>5</a:t>
            </a:fld>
            <a:endParaRPr lang="en-US"/>
          </a:p>
        </p:txBody>
      </p:sp>
    </p:spTree>
    <p:extLst>
      <p:ext uri="{BB962C8B-B14F-4D97-AF65-F5344CB8AC3E}">
        <p14:creationId xmlns:p14="http://schemas.microsoft.com/office/powerpoint/2010/main" val="396890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Which of the containers are completely filled with liquid? </a:t>
                </a:r>
                <a:r>
                  <a:rPr lang="en-US" sz="1200" kern="1200" dirty="0">
                    <a:solidFill>
                      <a:schemeClr val="tx1"/>
                    </a:solidFill>
                    <a:effectLst/>
                    <a:latin typeface="+mn-lt"/>
                    <a:ea typeface="+mn-ea"/>
                    <a:cs typeface="+mn-cs"/>
                  </a:rPr>
                  <a:t>the water bottle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Into which of the containers do you think you could pour more liquid? How do you know? </a:t>
                </a:r>
                <a:r>
                  <a:rPr lang="en-US" sz="1200" kern="1200" dirty="0">
                    <a:solidFill>
                      <a:schemeClr val="tx1"/>
                    </a:solidFill>
                    <a:effectLst/>
                    <a:latin typeface="+mn-lt"/>
                    <a:ea typeface="+mn-ea"/>
                    <a:cs typeface="+mn-cs"/>
                  </a:rPr>
                  <a:t>The pot and the milk carton; Possible explanation: Both the pot and the milk carton have empty space so more liquid could be poured in.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Which tool could you use to solve the problem? Why is this tool more strategic? </a:t>
                </a:r>
                <a:r>
                  <a:rPr lang="en-US" sz="1200" kern="1200" dirty="0">
                    <a:solidFill>
                      <a:schemeClr val="tx1"/>
                    </a:solidFill>
                    <a:effectLst/>
                    <a:latin typeface="+mn-lt"/>
                    <a:ea typeface="+mn-ea"/>
                    <a:cs typeface="+mn-cs"/>
                  </a:rPr>
                  <a:t>Students’ choices of strategies and tools will vary.</a:t>
                </a:r>
              </a:p>
              <a:p>
                <a:endParaRPr lang="en-US" sz="1200" kern="1200" dirty="0">
                  <a:solidFill>
                    <a:schemeClr val="tx1"/>
                  </a:solidFill>
                  <a:effectLst/>
                  <a:latin typeface="+mn-lt"/>
                  <a:ea typeface="+mn-ea"/>
                  <a:cs typeface="+mn-cs"/>
                </a:endParaRPr>
              </a:p>
              <a:p>
                <a:r>
                  <a:rPr lang="en-US" b="1" dirty="0">
                    <a:latin typeface="Arial" panose="020B0604020202020204" pitchFamily="34" charset="0"/>
                    <a:cs typeface="Arial" panose="020B0604020202020204" pitchFamily="34" charset="0"/>
                  </a:rPr>
                  <a:t>BUILD SHARED UNDERSTANDING</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 Select students who have used various strategies and tools to share with the class how they solved the problem. Have students discuss why they chose a specific strategy or tool.</a:t>
                </a:r>
              </a:p>
            </p:txBody>
          </p:sp>
        </mc:Choice>
        <mc:Fallback xmlns="">
          <p:sp>
            <p:nvSpPr>
              <p:cNvPr id="3" name="Notes Placeholder 2"/>
              <p:cNvSpPr>
                <a:spLocks noGrp="1"/>
              </p:cNvSpPr>
              <p:nvPr>
                <p:ph type="body" idx="1"/>
              </p:nvPr>
            </p:nvSpPr>
            <p:spPr/>
            <p:txBody>
              <a:bodyPr/>
              <a:lstStyle/>
              <a:p>
                <a:r>
                  <a:rPr lang="en-US" b="1" dirty="0">
                    <a:solidFill>
                      <a:srgbClr val="4C4E50"/>
                    </a:solidFill>
                    <a:latin typeface="Arial" panose="020B0604020202020204" pitchFamily="34" charset="0"/>
                    <a:cs typeface="Arial" panose="020B0604020202020204" pitchFamily="34" charset="0"/>
                  </a:rPr>
                  <a:t>How can you show the amount of flour that will fill one 1-pound sack with a fraction? </a:t>
                </a:r>
                <a:r>
                  <a:rPr lang="en-US" sz="1200" kern="1200" dirty="0">
                    <a:solidFill>
                      <a:schemeClr val="tx1"/>
                    </a:solidFill>
                    <a:effectLst/>
                    <a:latin typeface="+mn-lt"/>
                    <a:ea typeface="+mn-ea"/>
                    <a:cs typeface="+mn-cs"/>
                  </a:rPr>
                  <a:t>Possible answer: Four bags of flour will fit into one 1-pound sack of flour, so the fraction would be 4/4 . Four 1/4-pound bags is the same as 4/4 pound.</a:t>
                </a:r>
              </a:p>
              <a:p>
                <a:pPr>
                  <a:spcAft>
                    <a:spcPts val="800"/>
                  </a:spcAft>
                </a:pPr>
                <a:endParaRPr lang="en-US" b="1" dirty="0">
                  <a:solidFill>
                    <a:srgbClr val="4C4E50"/>
                  </a:solidFill>
                  <a:latin typeface="Arial" panose="020B0604020202020204" pitchFamily="34" charset="0"/>
                  <a:cs typeface="Arial" panose="020B0604020202020204" pitchFamily="34" charset="0"/>
                </a:endParaRPr>
              </a:p>
              <a:p>
                <a:r>
                  <a:rPr lang="en-US" b="1" dirty="0">
                    <a:solidFill>
                      <a:srgbClr val="4C4E50"/>
                    </a:solidFill>
                    <a:latin typeface="Arial" panose="020B0604020202020204" pitchFamily="34" charset="0"/>
                    <a:cs typeface="Arial" panose="020B0604020202020204" pitchFamily="34" charset="0"/>
                  </a:rPr>
                  <a:t>What other tool could you use to solve the problem? Why is this tool more strategic? </a:t>
                </a:r>
                <a:r>
                  <a:rPr lang="en-US" b="0" dirty="0">
                    <a:solidFill>
                      <a:srgbClr val="4C4E50"/>
                    </a:solidFill>
                    <a:latin typeface="Arial" panose="020B0604020202020204" pitchFamily="34" charset="0"/>
                    <a:cs typeface="Arial" panose="020B0604020202020204" pitchFamily="34" charset="0"/>
                  </a:rPr>
                  <a:t>St</a:t>
                </a:r>
                <a:r>
                  <a:rPr lang="en-US" sz="1200" kern="1200" dirty="0">
                    <a:solidFill>
                      <a:schemeClr val="tx1"/>
                    </a:solidFill>
                    <a:effectLst/>
                    <a:latin typeface="+mn-lt"/>
                    <a:ea typeface="+mn-ea"/>
                    <a:cs typeface="+mn-cs"/>
                  </a:rPr>
                  <a:t>udents’ choices of strategies and tools will vary. Possible answer: I can use eight 1/4-fraction strips, four for each sack. I can also draw four 1/4-pound bags to equal each 1-pound sack.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4C4E50"/>
                  </a:solidFill>
                  <a:latin typeface="Arial" panose="020B0604020202020204" pitchFamily="34" charset="0"/>
                  <a:cs typeface="Arial" panose="020B0604020202020204" pitchFamily="34" charset="0"/>
                </a:endParaRPr>
              </a:p>
              <a:p>
                <a:r>
                  <a:rPr lang="en-US" b="1" dirty="0">
                    <a:solidFill>
                      <a:srgbClr val="4C4E50"/>
                    </a:solidFill>
                    <a:latin typeface="Arial" panose="020B0604020202020204" pitchFamily="34" charset="0"/>
                    <a:cs typeface="Arial" panose="020B0604020202020204" pitchFamily="34" charset="0"/>
                  </a:rPr>
                  <a:t>If you have two 1-pound sacks of flour, how many </a:t>
                </a:r>
                <a:r>
                  <a:rPr lang="en-US" b="1" i="0">
                    <a:solidFill>
                      <a:srgbClr val="4C4E50"/>
                    </a:solidFill>
                    <a:latin typeface="Cambria Math" panose="02040503050406030204" pitchFamily="18" charset="0"/>
                    <a:cs typeface="Arial" panose="020B0604020202020204" pitchFamily="34" charset="0"/>
                  </a:rPr>
                  <a:t>𝟏/(𝟒 )  </a:t>
                </a:r>
                <a:r>
                  <a:rPr lang="en-US" b="1" dirty="0">
                    <a:solidFill>
                      <a:srgbClr val="4C4E50"/>
                    </a:solidFill>
                    <a:latin typeface="Arial" panose="020B0604020202020204" pitchFamily="34" charset="0"/>
                    <a:cs typeface="Arial" panose="020B0604020202020204" pitchFamily="34" charset="0"/>
                  </a:rPr>
                  <a:t>-pound bags of flour will you use to fill the sacks? </a:t>
                </a:r>
                <a:r>
                  <a:rPr lang="en-US" sz="1200" kern="1200" dirty="0">
                    <a:solidFill>
                      <a:schemeClr val="tx1"/>
                    </a:solidFill>
                    <a:effectLst/>
                    <a:latin typeface="+mn-lt"/>
                    <a:ea typeface="+mn-ea"/>
                    <a:cs typeface="+mn-cs"/>
                  </a:rPr>
                  <a:t>Possible answer: Since 4 bags will fill one sack, I will need 8 bags to fill two sacks.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4C4E50"/>
                  </a:solidFill>
                  <a:latin typeface="Arial" panose="020B0604020202020204" pitchFamily="34" charset="0"/>
                  <a:cs typeface="Arial" panose="020B0604020202020204" pitchFamily="34" charset="0"/>
                </a:endParaRPr>
              </a:p>
              <a:p>
                <a:endParaRPr lang="en-US" sz="1200" b="1" dirty="0">
                  <a:solidFill>
                    <a:srgbClr val="4C4E50"/>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BUILD SHARED UNDERSTANDING</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 Select students who have used various strategies and tools to share with the class how they solved the problem. Have students discuss why they chose a specific strategy or tool.</a:t>
                </a:r>
              </a:p>
            </p:txBody>
          </p:sp>
        </mc:Fallback>
      </mc:AlternateContent>
      <p:sp>
        <p:nvSpPr>
          <p:cNvPr id="4" name="Slide Number Placeholder 3"/>
          <p:cNvSpPr>
            <a:spLocks noGrp="1"/>
          </p:cNvSpPr>
          <p:nvPr>
            <p:ph type="sldNum" sz="quarter" idx="5"/>
          </p:nvPr>
        </p:nvSpPr>
        <p:spPr/>
        <p:txBody>
          <a:bodyPr/>
          <a:lstStyle/>
          <a:p>
            <a:fld id="{2EAB6B55-2904-8649-9CC0-B0D0BD8881E7}" type="slidenum">
              <a:rPr lang="en-US" smtClean="0"/>
              <a:t>6</a:t>
            </a:fld>
            <a:endParaRPr lang="en-US"/>
          </a:p>
        </p:txBody>
      </p:sp>
    </p:spTree>
    <p:extLst>
      <p:ext uri="{BB962C8B-B14F-4D97-AF65-F5344CB8AC3E}">
        <p14:creationId xmlns:p14="http://schemas.microsoft.com/office/powerpoint/2010/main" val="114593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is a possible correct representation.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If students . . . </a:t>
            </a:r>
            <a:r>
              <a:rPr lang="en-US" sz="1200" kern="1200" dirty="0">
                <a:solidFill>
                  <a:schemeClr val="tx1"/>
                </a:solidFill>
                <a:effectLst/>
                <a:latin typeface="+mn-lt"/>
                <a:ea typeface="+mn-ea"/>
                <a:cs typeface="+mn-cs"/>
              </a:rPr>
              <a:t>correctly compare the liquid amount in each container to the size of the container, they are demonstrating exemplary understanding of how liquids fill different container sizes.</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Have these students . . . </a:t>
            </a:r>
            <a:r>
              <a:rPr lang="en-US" sz="1200" kern="1200" dirty="0">
                <a:solidFill>
                  <a:schemeClr val="tx1"/>
                </a:solidFill>
                <a:effectLst/>
                <a:latin typeface="+mn-lt"/>
                <a:ea typeface="+mn-ea"/>
                <a:cs typeface="+mn-cs"/>
              </a:rPr>
              <a:t>compare the amount of liquid that would fit in each container if it were full.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Arial" panose="020B0604020202020204" pitchFamily="34" charset="0"/>
                <a:ea typeface="+mn-ea"/>
                <a:cs typeface="Arial" panose="020B0604020202020204" pitchFamily="34" charset="0"/>
              </a:rPr>
              <a:t>Ask: </a:t>
            </a:r>
          </a:p>
          <a:p>
            <a:r>
              <a:rPr lang="en-US" sz="1200" b="0" kern="1200" dirty="0">
                <a:solidFill>
                  <a:schemeClr val="tx1"/>
                </a:solidFill>
                <a:effectLst/>
                <a:latin typeface="Arial" panose="020B0604020202020204" pitchFamily="34" charset="0"/>
                <a:ea typeface="+mn-ea"/>
                <a:cs typeface="Arial" panose="020B0604020202020204" pitchFamily="34" charset="0"/>
              </a:rPr>
              <a:t>-</a:t>
            </a:r>
            <a:r>
              <a:rPr lang="en-US" sz="1200" kern="1200" dirty="0">
                <a:solidFill>
                  <a:schemeClr val="tx1"/>
                </a:solidFill>
                <a:effectLst/>
                <a:latin typeface="+mn-lt"/>
                <a:ea typeface="+mn-ea"/>
                <a:cs typeface="+mn-cs"/>
              </a:rPr>
              <a:t>How did you decide which container could hold the greatest amount of liquid?</a:t>
            </a:r>
          </a:p>
          <a:p>
            <a:r>
              <a:rPr lang="en-US" sz="1200" kern="1200" dirty="0">
                <a:solidFill>
                  <a:schemeClr val="tx1"/>
                </a:solidFill>
                <a:effectLst/>
                <a:latin typeface="+mn-lt"/>
                <a:ea typeface="+mn-ea"/>
                <a:cs typeface="+mn-cs"/>
              </a:rPr>
              <a:t>-Why did you order that container as the one that can hold the least amount of liquid?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7</a:t>
            </a:fld>
            <a:endParaRPr lang="en-US"/>
          </a:p>
        </p:txBody>
      </p:sp>
    </p:spTree>
    <p:extLst>
      <p:ext uri="{BB962C8B-B14F-4D97-AF65-F5344CB8AC3E}">
        <p14:creationId xmlns:p14="http://schemas.microsoft.com/office/powerpoint/2010/main" val="276644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is a possible correct representation. </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If students . . . </a:t>
            </a:r>
            <a:r>
              <a:rPr lang="en-US" sz="1200" kern="1200" dirty="0">
                <a:solidFill>
                  <a:schemeClr val="tx1"/>
                </a:solidFill>
                <a:effectLst/>
                <a:latin typeface="+mn-lt"/>
                <a:ea typeface="+mn-ea"/>
                <a:cs typeface="+mn-cs"/>
              </a:rPr>
              <a:t>use everyday rather than quantitative terms to compare the amount of liquid in a container to the container size, these students may be uncertain about using units to make comparisons.</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Activate prior knowledge . . . </a:t>
            </a:r>
            <a:r>
              <a:rPr lang="en-US" sz="1200" kern="1200" dirty="0">
                <a:solidFill>
                  <a:schemeClr val="tx1"/>
                </a:solidFill>
                <a:effectLst/>
                <a:latin typeface="+mn-lt"/>
                <a:ea typeface="+mn-ea"/>
                <a:cs typeface="+mn-cs"/>
              </a:rPr>
              <a:t>by having these students find and describe more ways to compare each liquid amount and how much of its container it fills.</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Ask: </a:t>
            </a:r>
          </a:p>
          <a:p>
            <a:r>
              <a:rPr lang="en-US" sz="1200" dirty="0">
                <a:solidFill>
                  <a:srgbClr val="FFFFFF"/>
                </a:solidFill>
                <a:latin typeface="Arial" panose="020B0604020202020204" pitchFamily="34" charset="0"/>
                <a:cs typeface="Arial" panose="020B0604020202020204" pitchFamily="34" charset="0"/>
              </a:rPr>
              <a:t>-</a:t>
            </a:r>
            <a:r>
              <a:rPr lang="en-US" sz="1200" kern="1200" dirty="0">
                <a:solidFill>
                  <a:schemeClr val="tx1"/>
                </a:solidFill>
                <a:effectLst/>
                <a:latin typeface="+mn-lt"/>
                <a:ea typeface="+mn-ea"/>
                <a:cs typeface="+mn-cs"/>
              </a:rPr>
              <a:t>What did you notice about the amount of space that the liquid took up in the pot? Is the container more than half full? less than half full?</a:t>
            </a:r>
          </a:p>
          <a:p>
            <a:r>
              <a:rPr lang="en-US" sz="1200" kern="1200" dirty="0">
                <a:solidFill>
                  <a:schemeClr val="tx1"/>
                </a:solidFill>
                <a:effectLst/>
                <a:latin typeface="+mn-lt"/>
                <a:ea typeface="+mn-ea"/>
                <a:cs typeface="+mn-cs"/>
              </a:rPr>
              <a:t>-How does the amount of space left over in each container compare to the others?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8</a:t>
            </a:fld>
            <a:endParaRPr lang="en-US"/>
          </a:p>
        </p:txBody>
      </p:sp>
    </p:spTree>
    <p:extLst>
      <p:ext uri="{BB962C8B-B14F-4D97-AF65-F5344CB8AC3E}">
        <p14:creationId xmlns:p14="http://schemas.microsoft.com/office/powerpoint/2010/main" val="365482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is an incorrect representation where a student fails to make comparisons.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If students . . . </a:t>
            </a:r>
            <a:r>
              <a:rPr lang="en-US" sz="1200" kern="1200" dirty="0">
                <a:solidFill>
                  <a:schemeClr val="tx1"/>
                </a:solidFill>
                <a:effectLst/>
                <a:latin typeface="+mn-lt"/>
                <a:ea typeface="+mn-ea"/>
                <a:cs typeface="+mn-cs"/>
              </a:rPr>
              <a:t>describe each amount without comparing it to the size of its container, they may not be comfortable making comparison statements about relative amounts.</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Then intervene . . . </a:t>
            </a:r>
            <a:r>
              <a:rPr lang="en-US" sz="1200" kern="1200" dirty="0">
                <a:solidFill>
                  <a:schemeClr val="tx1"/>
                </a:solidFill>
                <a:effectLst/>
                <a:latin typeface="+mn-lt"/>
                <a:ea typeface="+mn-ea"/>
                <a:cs typeface="+mn-cs"/>
              </a:rPr>
              <a:t>by asking students to focus on how the amount the container is full compares to the amount it is empty. Have students use water and containers to act out pouring the same amount into each container.</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Ask:</a:t>
            </a:r>
          </a:p>
          <a:p>
            <a:r>
              <a:rPr lang="en-US" sz="1200" kern="1200" dirty="0">
                <a:solidFill>
                  <a:schemeClr val="tx1"/>
                </a:solidFill>
                <a:effectLst/>
                <a:latin typeface="+mn-lt"/>
                <a:ea typeface="+mn-ea"/>
                <a:cs typeface="+mn-cs"/>
              </a:rPr>
              <a:t>-Was the pot filled completely when you poured the amount of liquid into it?</a:t>
            </a:r>
          </a:p>
          <a:p>
            <a:r>
              <a:rPr lang="en-US" sz="1200" kern="1200" dirty="0">
                <a:solidFill>
                  <a:schemeClr val="tx1"/>
                </a:solidFill>
                <a:effectLst/>
                <a:latin typeface="+mn-lt"/>
                <a:ea typeface="+mn-ea"/>
                <a:cs typeface="+mn-cs"/>
              </a:rPr>
              <a:t>-Which containers had a lot of space remaining inside after you poured in the liquid? Is the container more than half full? less than half full?</a:t>
            </a:r>
          </a:p>
        </p:txBody>
      </p:sp>
      <p:sp>
        <p:nvSpPr>
          <p:cNvPr id="4" name="Slide Number Placeholder 3"/>
          <p:cNvSpPr>
            <a:spLocks noGrp="1"/>
          </p:cNvSpPr>
          <p:nvPr>
            <p:ph type="sldNum" sz="quarter" idx="5"/>
          </p:nvPr>
        </p:nvSpPr>
        <p:spPr/>
        <p:txBody>
          <a:bodyPr/>
          <a:lstStyle/>
          <a:p>
            <a:fld id="{2EAB6B55-2904-8649-9CC0-B0D0BD8881E7}" type="slidenum">
              <a:rPr lang="en-US" smtClean="0"/>
              <a:t>9</a:t>
            </a:fld>
            <a:endParaRPr lang="en-US"/>
          </a:p>
        </p:txBody>
      </p:sp>
    </p:spTree>
    <p:extLst>
      <p:ext uri="{BB962C8B-B14F-4D97-AF65-F5344CB8AC3E}">
        <p14:creationId xmlns:p14="http://schemas.microsoft.com/office/powerpoint/2010/main" val="23479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0788-BA29-1745-8995-921C0E628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62335-5DEC-4C4F-8D5F-24F41F0C5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A7DA8C-E1C7-1C44-8491-EF0342F2B8A1}"/>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5" name="Footer Placeholder 4">
            <a:extLst>
              <a:ext uri="{FF2B5EF4-FFF2-40B4-BE49-F238E27FC236}">
                <a16:creationId xmlns:a16="http://schemas.microsoft.com/office/drawing/2014/main" id="{E88AEDBF-464F-B242-B705-2EBF9D245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BBF65-96DE-4B4D-B29B-F017FD0513A4}"/>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87725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EC29-0F71-C04C-81CA-446D3B692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D606A-84A1-AA46-8078-E00CDAB19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0A815-0244-D541-BB20-2B536A3CF8BF}"/>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5" name="Footer Placeholder 4">
            <a:extLst>
              <a:ext uri="{FF2B5EF4-FFF2-40B4-BE49-F238E27FC236}">
                <a16:creationId xmlns:a16="http://schemas.microsoft.com/office/drawing/2014/main" id="{7A519A59-3F03-A342-803A-00A98DB14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447B0-0487-0242-A9A6-8B3ACB5E7D5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2809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6CD50-9DB7-294F-B472-505A377809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3F26F-A08D-3547-80C3-BE729297F2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7100A-8030-7844-AC45-114E51BDC230}"/>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5" name="Footer Placeholder 4">
            <a:extLst>
              <a:ext uri="{FF2B5EF4-FFF2-40B4-BE49-F238E27FC236}">
                <a16:creationId xmlns:a16="http://schemas.microsoft.com/office/drawing/2014/main" id="{C21FFB23-DE4B-CC47-8825-A909A696F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C5F0F-F177-D242-8342-759BFE6C6651}"/>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39393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EE19-6214-8448-A4E6-03B830A51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84CFE-EF35-2F41-8C92-066A2DE10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61ABD-D3A8-4644-AB86-875E70545DC3}"/>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5" name="Footer Placeholder 4">
            <a:extLst>
              <a:ext uri="{FF2B5EF4-FFF2-40B4-BE49-F238E27FC236}">
                <a16:creationId xmlns:a16="http://schemas.microsoft.com/office/drawing/2014/main" id="{1B12E669-DA42-CF49-82F4-DF8824452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B67FA-9F80-CA43-A5E6-B98BD47FBF53}"/>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56436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10D3-94C3-4040-8B9F-02BFC3CE5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E14997-68AE-AB4C-B603-8A84452F2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853E8-B914-A343-96DD-C08BAAEC8621}"/>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5" name="Footer Placeholder 4">
            <a:extLst>
              <a:ext uri="{FF2B5EF4-FFF2-40B4-BE49-F238E27FC236}">
                <a16:creationId xmlns:a16="http://schemas.microsoft.com/office/drawing/2014/main" id="{1815EF98-BEBA-A340-9623-6E777BCB9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466E8-69CF-C444-B7F7-632A39F120A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92072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0E07-EFA1-0F44-A2E6-DF37CB7EE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5F994-24C3-F842-99B8-D513A9BAB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59FAE8-A48D-3845-8D3B-DEA15A11EF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935F22-3383-FA49-AA44-824A8C6A2C93}"/>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6" name="Footer Placeholder 5">
            <a:extLst>
              <a:ext uri="{FF2B5EF4-FFF2-40B4-BE49-F238E27FC236}">
                <a16:creationId xmlns:a16="http://schemas.microsoft.com/office/drawing/2014/main" id="{7F05E4F8-E9BF-964C-8174-9D9F05806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F600D-DC9D-364C-8B47-0D7D7CD48078}"/>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49000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EAF6-04F5-FF45-B4D0-B4D07316C2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8B5F1F-6872-D948-A961-79B79120D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F9AFE-7218-4B45-8B6D-CAC7FBD76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9FA340-4669-024E-8582-612752D1A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DC52B4-65CD-CB44-AA4C-E2101B4BE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E4B715-9493-094D-8412-D51C07541CDC}"/>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8" name="Footer Placeholder 7">
            <a:extLst>
              <a:ext uri="{FF2B5EF4-FFF2-40B4-BE49-F238E27FC236}">
                <a16:creationId xmlns:a16="http://schemas.microsoft.com/office/drawing/2014/main" id="{EC6AA53F-B28E-D845-85F8-22FCB922E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1E5FF-257C-E143-AD72-B9D5BA25C49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44970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5A29-63EA-D143-9408-9FD67D196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B5113-F691-8147-88A4-6F0742B94A00}"/>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4" name="Footer Placeholder 3">
            <a:extLst>
              <a:ext uri="{FF2B5EF4-FFF2-40B4-BE49-F238E27FC236}">
                <a16:creationId xmlns:a16="http://schemas.microsoft.com/office/drawing/2014/main" id="{DBF3B6A3-8B91-4B43-BAEF-BC6B0D03D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1E11D-A8A2-334A-A259-A2DCDF1EC48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6385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770EA-F7EB-9841-B528-4B96DDA28B9D}"/>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3" name="Footer Placeholder 2">
            <a:extLst>
              <a:ext uri="{FF2B5EF4-FFF2-40B4-BE49-F238E27FC236}">
                <a16:creationId xmlns:a16="http://schemas.microsoft.com/office/drawing/2014/main" id="{903B4B10-AF4A-9D4D-8445-217E2203F1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398EC-8CE9-0B4D-93C4-BDD64A6F567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38028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9848-0FCD-514B-84A5-AEE142C80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32033-F558-8B4C-BAD1-6790A17F7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46631-3992-4043-90A5-5CECDBA58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C70A6-CFB2-7641-964E-0BC93F9C0B6E}"/>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6" name="Footer Placeholder 5">
            <a:extLst>
              <a:ext uri="{FF2B5EF4-FFF2-40B4-BE49-F238E27FC236}">
                <a16:creationId xmlns:a16="http://schemas.microsoft.com/office/drawing/2014/main" id="{9865D7F4-E999-6844-9762-4B2BC0F0B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8FBF8-98B3-6347-B020-C4E3E63A41CB}"/>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98100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AEC5-42E5-F745-9A25-7BB9A3857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D987D2-15B2-9546-9321-6E0CA4F74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E6E6DA-10E8-3D42-BBF6-C02B49F10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2A277-D611-4B46-A1B7-FFE60354F210}"/>
              </a:ext>
            </a:extLst>
          </p:cNvPr>
          <p:cNvSpPr>
            <a:spLocks noGrp="1"/>
          </p:cNvSpPr>
          <p:nvPr>
            <p:ph type="dt" sz="half" idx="10"/>
          </p:nvPr>
        </p:nvSpPr>
        <p:spPr/>
        <p:txBody>
          <a:bodyPr/>
          <a:lstStyle/>
          <a:p>
            <a:fld id="{3633BD49-CBBF-7C48-AF49-F7933EAFBB5E}" type="datetimeFigureOut">
              <a:rPr lang="en-US" smtClean="0"/>
              <a:t>4/22/2020</a:t>
            </a:fld>
            <a:endParaRPr lang="en-US"/>
          </a:p>
        </p:txBody>
      </p:sp>
      <p:sp>
        <p:nvSpPr>
          <p:cNvPr id="6" name="Footer Placeholder 5">
            <a:extLst>
              <a:ext uri="{FF2B5EF4-FFF2-40B4-BE49-F238E27FC236}">
                <a16:creationId xmlns:a16="http://schemas.microsoft.com/office/drawing/2014/main" id="{42096766-0B62-1E47-BDE6-287B6D6E4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DDA76-0F88-DB4C-840A-F9516E9B7C7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23294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D7952-616C-934E-B2E5-9BFC81320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2952-EC57-E345-ABF4-7159715CF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28653-FE9C-EB44-B209-231EF01D8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3BD49-CBBF-7C48-AF49-F7933EAFBB5E}" type="datetimeFigureOut">
              <a:rPr lang="en-US" smtClean="0"/>
              <a:t>4/22/2020</a:t>
            </a:fld>
            <a:endParaRPr lang="en-US"/>
          </a:p>
        </p:txBody>
      </p:sp>
      <p:sp>
        <p:nvSpPr>
          <p:cNvPr id="5" name="Footer Placeholder 4">
            <a:extLst>
              <a:ext uri="{FF2B5EF4-FFF2-40B4-BE49-F238E27FC236}">
                <a16:creationId xmlns:a16="http://schemas.microsoft.com/office/drawing/2014/main" id="{D5A4B14B-FD2C-CB43-9A96-840ACED78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E8C75-38E5-0845-8244-20C23ED77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2777-3BE1-1E47-AC23-F90528AC9908}" type="slidenum">
              <a:rPr lang="en-US" smtClean="0"/>
              <a:t>‹#›</a:t>
            </a:fld>
            <a:endParaRPr lang="en-US"/>
          </a:p>
        </p:txBody>
      </p:sp>
    </p:spTree>
    <p:extLst>
      <p:ext uri="{BB962C8B-B14F-4D97-AF65-F5344CB8AC3E}">
        <p14:creationId xmlns:p14="http://schemas.microsoft.com/office/powerpoint/2010/main" val="419363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image" Target="../media/image10.png"/><Relationship Id="rId4" Type="http://schemas.openxmlformats.org/officeDocument/2006/relationships/slide" Target="slide3.xml"/><Relationship Id="rId9" Type="http://schemas.openxmlformats.org/officeDocument/2006/relationships/image" Target="../media/image4.png"/><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image" Target="../media/image6.emf"/><Relationship Id="rId4" Type="http://schemas.openxmlformats.org/officeDocument/2006/relationships/slide" Target="slide3.xml"/><Relationship Id="rId9" Type="http://schemas.openxmlformats.org/officeDocument/2006/relationships/image" Target="../media/image4.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9.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10B2892-0F78-AA4D-9147-959DA12D4B70}"/>
              </a:ext>
            </a:extLst>
          </p:cNvPr>
          <p:cNvPicPr>
            <a:picLocks noChangeAspect="1"/>
          </p:cNvPicPr>
          <p:nvPr/>
        </p:nvPicPr>
        <p:blipFill>
          <a:blip r:embed="rId3"/>
          <a:stretch>
            <a:fillRect/>
          </a:stretch>
        </p:blipFill>
        <p:spPr>
          <a:xfrm>
            <a:off x="3914555" y="1434939"/>
            <a:ext cx="4330700" cy="1117600"/>
          </a:xfrm>
          <a:prstGeom prst="rect">
            <a:avLst/>
          </a:prstGeom>
        </p:spPr>
      </p:pic>
      <p:sp>
        <p:nvSpPr>
          <p:cNvPr id="5" name="Rectangle 4">
            <a:extLst>
              <a:ext uri="{FF2B5EF4-FFF2-40B4-BE49-F238E27FC236}">
                <a16:creationId xmlns:a16="http://schemas.microsoft.com/office/drawing/2014/main" id="{E1845719-ECAA-DC40-8954-19DA4542CF54}"/>
              </a:ext>
            </a:extLst>
          </p:cNvPr>
          <p:cNvSpPr/>
          <p:nvPr/>
        </p:nvSpPr>
        <p:spPr>
          <a:xfrm>
            <a:off x="4077484" y="2870200"/>
            <a:ext cx="8114516" cy="1117600"/>
          </a:xfrm>
          <a:prstGeom prst="rect">
            <a:avLst/>
          </a:prstGeom>
          <a:solidFill>
            <a:srgbClr val="2C97DD"/>
          </a:solidFill>
          <a:ln>
            <a:noFill/>
          </a:ln>
        </p:spPr>
        <p:txBody>
          <a:bodyPr wrap="square" lIns="270000" tIns="360000" rIns="0" anchor="t">
            <a:noAutofit/>
          </a:bodyPr>
          <a:lstStyle/>
          <a:p>
            <a:pPr algn="l">
              <a:lnSpc>
                <a:spcPct val="50000"/>
              </a:lnSpc>
            </a:pPr>
            <a:r>
              <a:rPr lang="en-US" sz="2800" b="1" i="0" spc="0" dirty="0">
                <a:solidFill>
                  <a:schemeClr val="bg1"/>
                </a:solidFill>
                <a:latin typeface="Arial" panose="020B0604020202020204" pitchFamily="34" charset="0"/>
                <a:cs typeface="Arial" panose="020B0604020202020204" pitchFamily="34" charset="0"/>
              </a:rPr>
              <a:t>Spark Your Learning</a:t>
            </a:r>
          </a:p>
          <a:p>
            <a:pPr algn="ctr">
              <a:lnSpc>
                <a:spcPct val="20000"/>
              </a:lnSpc>
            </a:pPr>
            <a:endParaRPr lang="en-US" sz="1200" b="1" i="0" spc="0" dirty="0">
              <a:solidFill>
                <a:schemeClr val="bg1"/>
              </a:solidFill>
              <a:latin typeface="Arial" panose="020B0604020202020204" pitchFamily="34" charset="0"/>
              <a:cs typeface="Arial" panose="020B0604020202020204" pitchFamily="34" charset="0"/>
            </a:endParaRPr>
          </a:p>
          <a:p>
            <a:pPr algn="l">
              <a:lnSpc>
                <a:spcPct val="170000"/>
              </a:lnSpc>
            </a:pPr>
            <a:r>
              <a:rPr lang="en-US" sz="1200" b="1" i="0" spc="0" dirty="0">
                <a:solidFill>
                  <a:schemeClr val="bg1"/>
                </a:solidFill>
                <a:latin typeface="Arial" panose="020B0604020202020204" pitchFamily="34" charset="0"/>
                <a:cs typeface="Arial" panose="020B0604020202020204" pitchFamily="34" charset="0"/>
              </a:rPr>
              <a:t>Grade 3 </a:t>
            </a:r>
            <a:r>
              <a:rPr lang="en-US" sz="800" b="1" i="0" spc="0" baseline="30000" dirty="0">
                <a:solidFill>
                  <a:schemeClr val="bg1"/>
                </a:solidFill>
                <a:latin typeface="Arial Black" panose="020B0604020202020204" pitchFamily="34" charset="0"/>
                <a:cs typeface="Arial Black" panose="020B0604020202020204" pitchFamily="34" charset="0"/>
              </a:rPr>
              <a:t>•</a:t>
            </a:r>
            <a:r>
              <a:rPr lang="en-US" sz="1200" b="1" i="0" spc="0" dirty="0">
                <a:solidFill>
                  <a:schemeClr val="bg1"/>
                </a:solidFill>
                <a:latin typeface="Arial" panose="020B0604020202020204" pitchFamily="34" charset="0"/>
                <a:cs typeface="Arial" panose="020B0604020202020204" pitchFamily="34" charset="0"/>
              </a:rPr>
              <a:t> Lesson 17.1 – Estimate and Measure Liquid Volume</a:t>
            </a:r>
          </a:p>
        </p:txBody>
      </p:sp>
      <p:pic>
        <p:nvPicPr>
          <p:cNvPr id="6" name="Picture 5">
            <a:extLst>
              <a:ext uri="{FF2B5EF4-FFF2-40B4-BE49-F238E27FC236}">
                <a16:creationId xmlns:a16="http://schemas.microsoft.com/office/drawing/2014/main" id="{7BC2D55E-5250-E949-AEAE-C00519294705}"/>
              </a:ext>
            </a:extLst>
          </p:cNvPr>
          <p:cNvPicPr>
            <a:picLocks noChangeAspect="1"/>
          </p:cNvPicPr>
          <p:nvPr/>
        </p:nvPicPr>
        <p:blipFill>
          <a:blip r:embed="rId4">
            <a:alphaModFix/>
          </a:blip>
          <a:stretch>
            <a:fillRect/>
          </a:stretch>
        </p:blipFill>
        <p:spPr>
          <a:xfrm>
            <a:off x="11500538" y="3267256"/>
            <a:ext cx="383938" cy="383938"/>
          </a:xfrm>
          <a:prstGeom prst="rect">
            <a:avLst/>
          </a:prstGeom>
          <a:ln w="22225">
            <a:noFill/>
          </a:ln>
        </p:spPr>
      </p:pic>
      <p:pic>
        <p:nvPicPr>
          <p:cNvPr id="7" name="Picture 6">
            <a:extLst>
              <a:ext uri="{FF2B5EF4-FFF2-40B4-BE49-F238E27FC236}">
                <a16:creationId xmlns:a16="http://schemas.microsoft.com/office/drawing/2014/main" id="{E7ACFDA1-271C-AD41-AD5F-196F3D2211D6}"/>
              </a:ext>
            </a:extLst>
          </p:cNvPr>
          <p:cNvPicPr>
            <a:picLocks noChangeAspect="1"/>
          </p:cNvPicPr>
          <p:nvPr/>
        </p:nvPicPr>
        <p:blipFill>
          <a:blip r:embed="rId5"/>
          <a:stretch>
            <a:fillRect/>
          </a:stretch>
        </p:blipFill>
        <p:spPr>
          <a:xfrm>
            <a:off x="10553700" y="0"/>
            <a:ext cx="1638300" cy="1638300"/>
          </a:xfrm>
          <a:prstGeom prst="rect">
            <a:avLst/>
          </a:prstGeom>
        </p:spPr>
      </p:pic>
      <p:sp>
        <p:nvSpPr>
          <p:cNvPr id="8" name="Rectangle 7">
            <a:extLst>
              <a:ext uri="{FF2B5EF4-FFF2-40B4-BE49-F238E27FC236}">
                <a16:creationId xmlns:a16="http://schemas.microsoft.com/office/drawing/2014/main" id="{5BEDC149-3A29-6242-B26C-DEBA64C56684}"/>
              </a:ext>
            </a:extLst>
          </p:cNvPr>
          <p:cNvSpPr/>
          <p:nvPr/>
        </p:nvSpPr>
        <p:spPr>
          <a:xfrm>
            <a:off x="4077484" y="5796153"/>
            <a:ext cx="8114516" cy="1015663"/>
          </a:xfrm>
          <a:prstGeom prst="rect">
            <a:avLst/>
          </a:prstGeom>
        </p:spPr>
        <p:txBody>
          <a:bodyPr wrap="square">
            <a:spAutoFit/>
          </a:bodyPr>
          <a:lstStyle/>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Copyright © by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All rights reserved. No part of the material protected by this copyright may be reproduced or utilized in any form or by any means, electronic or mechanical, including photocopying, recording, broadcasting or by any other information storage and retrieval system, without written permission of the copyright owner unless such copying is expressly permitted by federal copyright law.</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Only those pages that are specifically enabled by the program and indicated by the presence of the print icon may be printed and reproduced in classroom quantities by individual teachers using the corresponding student’s textbook or kit as the major vehicle for regular classroom instruction. Requests for information on other matters regarding duplication of this work should be submitted through our Permissions website at https://</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customercare.hmhco.com</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contactus</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Permissions.html</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or mailed to Houghton Mifflin Harcourt Publishing Company, Attn: Compliance, Contracts, and Licensing, 9400 </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Southpark</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Center Loop, Orlando, Florida 32819-8647.</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HOUGHTON MIFFLIN HARCOURT and the HMH Logo are trademarks and service marks of Houghton Mifflin Harcourt Publishing Company. You shall not display, disparage, dilute or taint Houghton Mifflin Harcourt trademarks and service marks or use any confusingly similar marks, or use Houghton Mifflin Harcourt marks in such a way that would misrepresent the identity of the owner. Any permitted use of Houghton Mifflin Harcourt trademarks and service marks inures to the benefit of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Calibri" panose="020F0502020204030204" pitchFamily="34" charset="0"/>
                <a:cs typeface="Arial" panose="020B0604020202020204" pitchFamily="34" charset="0"/>
              </a:rPr>
              <a:t>All other trademarks, service marks or registered trademarks appearing on Houghton Mifflin Harcourt Publishing Company websites are the trademarks or service marks of </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their respective owners.</a:t>
            </a:r>
            <a:endParaRPr lang="en-US" sz="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882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ABEB7700-35C2-4A47-B7CB-1F305EB71CAE}"/>
              </a:ext>
            </a:extLst>
          </p:cNvPr>
          <p:cNvSpPr/>
          <p:nvPr/>
        </p:nvSpPr>
        <p:spPr>
          <a:xfrm>
            <a:off x="0" y="182830"/>
            <a:ext cx="11638344"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Share Your Thinking</a:t>
            </a:r>
          </a:p>
        </p:txBody>
      </p:sp>
      <p:pic>
        <p:nvPicPr>
          <p:cNvPr id="15" name="Picture 14" descr="A picture containing drawing&#10;&#10;Description automatically generated">
            <a:extLst>
              <a:ext uri="{FF2B5EF4-FFF2-40B4-BE49-F238E27FC236}">
                <a16:creationId xmlns:a16="http://schemas.microsoft.com/office/drawing/2014/main" id="{0466BAB0-8549-7046-B211-12686096BCA2}"/>
              </a:ext>
            </a:extLst>
          </p:cNvPr>
          <p:cNvPicPr>
            <a:picLocks noChangeAspect="1"/>
          </p:cNvPicPr>
          <p:nvPr/>
        </p:nvPicPr>
        <p:blipFill>
          <a:blip r:embed="rId10"/>
          <a:stretch>
            <a:fillRect/>
          </a:stretch>
        </p:blipFill>
        <p:spPr>
          <a:xfrm>
            <a:off x="4364656" y="192430"/>
            <a:ext cx="563841" cy="544398"/>
          </a:xfrm>
          <a:prstGeom prst="rect">
            <a:avLst/>
          </a:prstGeom>
        </p:spPr>
      </p:pic>
      <p:sp>
        <p:nvSpPr>
          <p:cNvPr id="16" name="Rounded Rectangle 15">
            <a:extLst>
              <a:ext uri="{FF2B5EF4-FFF2-40B4-BE49-F238E27FC236}">
                <a16:creationId xmlns:a16="http://schemas.microsoft.com/office/drawing/2014/main" id="{4D7933CA-3FEB-7B45-9B55-1B8951C416AD}"/>
              </a:ext>
            </a:extLst>
          </p:cNvPr>
          <p:cNvSpPr/>
          <p:nvPr/>
        </p:nvSpPr>
        <p:spPr>
          <a:xfrm>
            <a:off x="214503" y="3034145"/>
            <a:ext cx="5814684" cy="1205346"/>
          </a:xfrm>
          <a:prstGeom prst="roundRect">
            <a:avLst/>
          </a:prstGeom>
          <a:solidFill>
            <a:srgbClr val="FBF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rawing&#10;&#10;Description automatically generated">
            <a:extLst>
              <a:ext uri="{FF2B5EF4-FFF2-40B4-BE49-F238E27FC236}">
                <a16:creationId xmlns:a16="http://schemas.microsoft.com/office/drawing/2014/main" id="{D8BFA992-309E-7742-A298-66A3CAC6E605}"/>
              </a:ext>
            </a:extLst>
          </p:cNvPr>
          <p:cNvPicPr>
            <a:picLocks noChangeAspect="1"/>
          </p:cNvPicPr>
          <p:nvPr/>
        </p:nvPicPr>
        <p:blipFill>
          <a:blip r:embed="rId10"/>
          <a:stretch>
            <a:fillRect/>
          </a:stretch>
        </p:blipFill>
        <p:spPr>
          <a:xfrm>
            <a:off x="527077" y="3296937"/>
            <a:ext cx="521914" cy="503917"/>
          </a:xfrm>
          <a:prstGeom prst="rect">
            <a:avLst/>
          </a:prstGeom>
        </p:spPr>
      </p:pic>
      <p:sp>
        <p:nvSpPr>
          <p:cNvPr id="18" name="TextBox 17">
            <a:extLst>
              <a:ext uri="{FF2B5EF4-FFF2-40B4-BE49-F238E27FC236}">
                <a16:creationId xmlns:a16="http://schemas.microsoft.com/office/drawing/2014/main" id="{195BD7D2-8C33-B54D-992D-CDEFD1E72BED}"/>
              </a:ext>
            </a:extLst>
          </p:cNvPr>
          <p:cNvSpPr txBox="1"/>
          <p:nvPr/>
        </p:nvSpPr>
        <p:spPr>
          <a:xfrm>
            <a:off x="1201914" y="3176276"/>
            <a:ext cx="4827273" cy="667246"/>
          </a:xfrm>
          <a:prstGeom prst="rect">
            <a:avLst/>
          </a:prstGeom>
          <a:noFill/>
        </p:spPr>
        <p:txBody>
          <a:bodyPr wrap="square" lIns="0" tIns="251999" rIns="144000" bIns="0" rtlCol="0" anchor="ctr" anchorCtr="0">
            <a:noAutofit/>
          </a:bodyPr>
          <a:lstStyle/>
          <a:p>
            <a:r>
              <a:rPr lang="en-IE" sz="1800" b="1" i="0" kern="1200" dirty="0">
                <a:solidFill>
                  <a:srgbClr val="900170"/>
                </a:solidFill>
                <a:effectLst/>
                <a:latin typeface="Arial" panose="020B0604020202020204" pitchFamily="34" charset="0"/>
                <a:cs typeface="Arial" panose="020B0604020202020204" pitchFamily="34" charset="0"/>
              </a:rPr>
              <a:t>Turn and Talk </a:t>
            </a:r>
            <a:r>
              <a:rPr lang="en-US" dirty="0">
                <a:latin typeface="Arial" panose="020B0604020202020204" pitchFamily="34" charset="0"/>
                <a:cs typeface="Arial" panose="020B0604020202020204" pitchFamily="34" charset="0"/>
              </a:rPr>
              <a:t>Which container can hold the</a:t>
            </a:r>
          </a:p>
          <a:p>
            <a:r>
              <a:rPr lang="en-US" dirty="0">
                <a:latin typeface="Arial" panose="020B0604020202020204" pitchFamily="34" charset="0"/>
                <a:cs typeface="Arial" panose="020B0604020202020204" pitchFamily="34" charset="0"/>
              </a:rPr>
              <a:t>greatest amount of liquid? Which container holds the least amount of liquid? Explain.</a:t>
            </a:r>
          </a:p>
        </p:txBody>
      </p:sp>
      <p:sp>
        <p:nvSpPr>
          <p:cNvPr id="39" name="Rounded Rectangle 38">
            <a:hlinkClick r:id="rId11" action="ppaction://hlinksldjump"/>
            <a:extLst>
              <a:ext uri="{FF2B5EF4-FFF2-40B4-BE49-F238E27FC236}">
                <a16:creationId xmlns:a16="http://schemas.microsoft.com/office/drawing/2014/main" id="{EF3D3376-DA52-724E-A4BC-DD178D8D4EDE}"/>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40" name="Rounded Rectangle 39">
            <a:hlinkClick r:id="rId12" action="ppaction://hlinksldjump"/>
            <a:extLst>
              <a:ext uri="{FF2B5EF4-FFF2-40B4-BE49-F238E27FC236}">
                <a16:creationId xmlns:a16="http://schemas.microsoft.com/office/drawing/2014/main" id="{FB111C20-F9B4-9047-A998-F48682BDCD71}"/>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41" name="Rounded Rectangle 40">
            <a:hlinkClick r:id="rId13" action="ppaction://hlinksldjump"/>
            <a:extLst>
              <a:ext uri="{FF2B5EF4-FFF2-40B4-BE49-F238E27FC236}">
                <a16:creationId xmlns:a16="http://schemas.microsoft.com/office/drawing/2014/main" id="{5A6E5E6F-F286-8846-A840-23D88BD55905}"/>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9" name="Rectangle 28">
            <a:extLst>
              <a:ext uri="{FF2B5EF4-FFF2-40B4-BE49-F238E27FC236}">
                <a16:creationId xmlns:a16="http://schemas.microsoft.com/office/drawing/2014/main" id="{F2EFF14B-415B-EC40-AE4C-45FF78899C49}"/>
              </a:ext>
            </a:extLst>
          </p:cNvPr>
          <p:cNvSpPr/>
          <p:nvPr/>
        </p:nvSpPr>
        <p:spPr>
          <a:xfrm rot="16200000">
            <a:off x="11166851" y="5489516"/>
            <a:ext cx="1768982" cy="281315"/>
          </a:xfrm>
          <a:prstGeom prst="rect">
            <a:avLst/>
          </a:prstGeom>
        </p:spPr>
        <p:txBody>
          <a:bodyPr wrap="none" lIns="0" anchor="ctr" anchorCtr="0">
            <a:noAutofit/>
          </a:bodyPr>
          <a:lstStyle/>
          <a:p>
            <a:r>
              <a:rPr lang="en-US" sz="600" kern="1200" dirty="0">
                <a:solidFill>
                  <a:schemeClr val="tx1"/>
                </a:solidFill>
                <a:effectLst/>
                <a:latin typeface="Arial" panose="020B0604020202020204" pitchFamily="34" charset="0"/>
                <a:cs typeface="Arial" panose="020B0604020202020204" pitchFamily="34" charset="0"/>
              </a:rPr>
              <a:t>© Houghton Mifflin Harcourt Publishing Company</a:t>
            </a:r>
          </a:p>
        </p:txBody>
      </p:sp>
      <p:sp>
        <p:nvSpPr>
          <p:cNvPr id="30" name="TextBox 29">
            <a:extLst>
              <a:ext uri="{FF2B5EF4-FFF2-40B4-BE49-F238E27FC236}">
                <a16:creationId xmlns:a16="http://schemas.microsoft.com/office/drawing/2014/main" id="{6EB824D5-3F1C-3C41-8858-FE22EE3ACF3C}"/>
              </a:ext>
            </a:extLst>
          </p:cNvPr>
          <p:cNvSpPr txBox="1"/>
          <p:nvPr/>
        </p:nvSpPr>
        <p:spPr>
          <a:xfrm>
            <a:off x="7324350" y="3721036"/>
            <a:ext cx="4559478"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Describe a situation in which each container might have been filled. In each description, be sure to compare the amount of liquid in the container to the size of the container. The same amount of liquid is in each container.</a:t>
            </a:r>
          </a:p>
        </p:txBody>
      </p:sp>
      <p:pic>
        <p:nvPicPr>
          <p:cNvPr id="33" name="Picture 32">
            <a:extLst>
              <a:ext uri="{FF2B5EF4-FFF2-40B4-BE49-F238E27FC236}">
                <a16:creationId xmlns:a16="http://schemas.microsoft.com/office/drawing/2014/main" id="{5A954D5C-5097-FE4A-9B08-BDB481F5EA26}"/>
              </a:ext>
            </a:extLst>
          </p:cNvPr>
          <p:cNvPicPr>
            <a:picLocks noChangeAspect="1"/>
          </p:cNvPicPr>
          <p:nvPr/>
        </p:nvPicPr>
        <p:blipFill rotWithShape="1">
          <a:blip r:embed="rId14"/>
          <a:srcRect l="23726" t="3847" r="22929" b="64646"/>
          <a:stretch/>
        </p:blipFill>
        <p:spPr>
          <a:xfrm>
            <a:off x="7087331" y="1561191"/>
            <a:ext cx="4743678" cy="1867809"/>
          </a:xfrm>
          <a:prstGeom prst="rect">
            <a:avLst/>
          </a:prstGeom>
        </p:spPr>
      </p:pic>
    </p:spTree>
    <p:extLst>
      <p:ext uri="{BB962C8B-B14F-4D97-AF65-F5344CB8AC3E}">
        <p14:creationId xmlns:p14="http://schemas.microsoft.com/office/powerpoint/2010/main" val="368434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33" name="Rectangle 32">
            <a:extLst>
              <a:ext uri="{FF2B5EF4-FFF2-40B4-BE49-F238E27FC236}">
                <a16:creationId xmlns:a16="http://schemas.microsoft.com/office/drawing/2014/main" id="{EDFCCBF1-08F7-CB40-96B0-E33EB00DAD55}"/>
              </a:ext>
            </a:extLst>
          </p:cNvPr>
          <p:cNvSpPr/>
          <p:nvPr/>
        </p:nvSpPr>
        <p:spPr>
          <a:xfrm>
            <a:off x="0" y="155328"/>
            <a:ext cx="12192000" cy="553998"/>
          </a:xfrm>
          <a:prstGeom prst="rect">
            <a:avLst/>
          </a:prstGeom>
        </p:spPr>
        <p:txBody>
          <a:bodyPr wrap="square" lIns="396000">
            <a:spAutoFit/>
          </a:bodyPr>
          <a:lstStyle/>
          <a:p>
            <a:pPr algn="l"/>
            <a:r>
              <a:rPr lang="en-US" sz="3000" b="1" i="0" spc="0" dirty="0">
                <a:solidFill>
                  <a:schemeClr val="bg1"/>
                </a:solidFill>
                <a:latin typeface="Arial" panose="020B0604020202020204" pitchFamily="34" charset="0"/>
                <a:cs typeface="Arial" panose="020B0604020202020204" pitchFamily="34" charset="0"/>
              </a:rPr>
              <a:t>Spark Your Learning</a:t>
            </a:r>
          </a:p>
        </p:txBody>
      </p:sp>
      <p:sp>
        <p:nvSpPr>
          <p:cNvPr id="36" name="Rounded Rectangle 35">
            <a:hlinkClick r:id="rId10" action="ppaction://hlinksldjump"/>
            <a:extLst>
              <a:ext uri="{FF2B5EF4-FFF2-40B4-BE49-F238E27FC236}">
                <a16:creationId xmlns:a16="http://schemas.microsoft.com/office/drawing/2014/main" id="{32C1E2FF-AF97-6A47-A96F-00215661A775}"/>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1" action="ppaction://hlinksldjump"/>
            <a:extLst>
              <a:ext uri="{FF2B5EF4-FFF2-40B4-BE49-F238E27FC236}">
                <a16:creationId xmlns:a16="http://schemas.microsoft.com/office/drawing/2014/main" id="{F2CFC513-340F-9F43-BF74-FEFF7CAB7C0F}"/>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8" name="Rounded Rectangle 37">
            <a:hlinkClick r:id="rId12" action="ppaction://hlinksldjump"/>
            <a:extLst>
              <a:ext uri="{FF2B5EF4-FFF2-40B4-BE49-F238E27FC236}">
                <a16:creationId xmlns:a16="http://schemas.microsoft.com/office/drawing/2014/main" id="{FC53147E-15BC-EE47-8EE9-5A54BC91CAA5}"/>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TextBox 27">
            <a:extLst>
              <a:ext uri="{FF2B5EF4-FFF2-40B4-BE49-F238E27FC236}">
                <a16:creationId xmlns:a16="http://schemas.microsoft.com/office/drawing/2014/main" id="{81C349A7-A48A-BF49-B7A5-9B2AE8BE0BCC}"/>
              </a:ext>
            </a:extLst>
          </p:cNvPr>
          <p:cNvSpPr txBox="1"/>
          <p:nvPr/>
        </p:nvSpPr>
        <p:spPr>
          <a:xfrm>
            <a:off x="991311" y="4429844"/>
            <a:ext cx="108216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Describe a situation in which each container might have been filled. In each description, be sure to compare the amount of liquid in the container to the size of the container. The same amount of liquid is in each container.</a:t>
            </a:r>
          </a:p>
        </p:txBody>
      </p:sp>
      <p:pic>
        <p:nvPicPr>
          <p:cNvPr id="3" name="Picture 2">
            <a:extLst>
              <a:ext uri="{FF2B5EF4-FFF2-40B4-BE49-F238E27FC236}">
                <a16:creationId xmlns:a16="http://schemas.microsoft.com/office/drawing/2014/main" id="{9D3EDB57-9F2F-D54D-81FA-BC7F0C3BD1B4}"/>
              </a:ext>
            </a:extLst>
          </p:cNvPr>
          <p:cNvPicPr>
            <a:picLocks noChangeAspect="1"/>
          </p:cNvPicPr>
          <p:nvPr/>
        </p:nvPicPr>
        <p:blipFill rotWithShape="1">
          <a:blip r:embed="rId13"/>
          <a:srcRect l="23726" t="3847" r="22929" b="64646"/>
          <a:stretch/>
        </p:blipFill>
        <p:spPr>
          <a:xfrm>
            <a:off x="2327918" y="1306446"/>
            <a:ext cx="7536164" cy="2967342"/>
          </a:xfrm>
          <a:prstGeom prst="rect">
            <a:avLst/>
          </a:prstGeom>
        </p:spPr>
      </p:pic>
      <p:sp>
        <p:nvSpPr>
          <p:cNvPr id="29" name="Rectangle 28">
            <a:extLst>
              <a:ext uri="{FF2B5EF4-FFF2-40B4-BE49-F238E27FC236}">
                <a16:creationId xmlns:a16="http://schemas.microsoft.com/office/drawing/2014/main" id="{D38B5E54-5ED1-7547-8795-41C7591E7D90}"/>
              </a:ext>
            </a:extLst>
          </p:cNvPr>
          <p:cNvSpPr/>
          <p:nvPr/>
        </p:nvSpPr>
        <p:spPr>
          <a:xfrm rot="16200000">
            <a:off x="11166851" y="5489516"/>
            <a:ext cx="1768982" cy="281315"/>
          </a:xfrm>
          <a:prstGeom prst="rect">
            <a:avLst/>
          </a:prstGeom>
        </p:spPr>
        <p:txBody>
          <a:bodyPr wrap="none" lIns="0" anchor="ctr" anchorCtr="0">
            <a:noAutofit/>
          </a:bodyPr>
          <a:lstStyle/>
          <a:p>
            <a:r>
              <a:rPr lang="en-US" sz="600" kern="1200" dirty="0">
                <a:solidFill>
                  <a:schemeClr val="tx1"/>
                </a:solidFill>
                <a:effectLst/>
                <a:latin typeface="Arial" panose="020B0604020202020204" pitchFamily="34" charset="0"/>
                <a:cs typeface="Arial" panose="020B0604020202020204" pitchFamily="34" charset="0"/>
              </a:rPr>
              <a:t>© Houghton Mifflin Harcourt Publishing Company</a:t>
            </a:r>
          </a:p>
        </p:txBody>
      </p:sp>
    </p:spTree>
    <p:extLst>
      <p:ext uri="{BB962C8B-B14F-4D97-AF65-F5344CB8AC3E}">
        <p14:creationId xmlns:p14="http://schemas.microsoft.com/office/powerpoint/2010/main" val="48771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F816C6BF-DF18-EE4E-9A3F-720D87A2F5BE}"/>
              </a:ext>
            </a:extLst>
          </p:cNvPr>
          <p:cNvSpPr/>
          <p:nvPr/>
        </p:nvSpPr>
        <p:spPr>
          <a:xfrm>
            <a:off x="0" y="176106"/>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Get Motivated</a:t>
            </a:r>
          </a:p>
        </p:txBody>
      </p:sp>
      <p:sp>
        <p:nvSpPr>
          <p:cNvPr id="15" name="TextBox 14">
            <a:extLst>
              <a:ext uri="{FF2B5EF4-FFF2-40B4-BE49-F238E27FC236}">
                <a16:creationId xmlns:a16="http://schemas.microsoft.com/office/drawing/2014/main" id="{1D570D37-4E45-8941-901A-54AAB969EDCA}"/>
              </a:ext>
            </a:extLst>
          </p:cNvPr>
          <p:cNvSpPr txBox="1"/>
          <p:nvPr/>
        </p:nvSpPr>
        <p:spPr>
          <a:xfrm>
            <a:off x="281316" y="1321405"/>
            <a:ext cx="6219289" cy="1569660"/>
          </a:xfrm>
          <a:prstGeom prst="rect">
            <a:avLst/>
          </a:prstGeom>
          <a:noFill/>
        </p:spPr>
        <p:txBody>
          <a:bodyPr wrap="square" lIns="90000"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would you describe the amounts of liquid in containers that you have used?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When have you measured liquids?</a:t>
            </a:r>
          </a:p>
        </p:txBody>
      </p:sp>
      <p:sp>
        <p:nvSpPr>
          <p:cNvPr id="36" name="Rounded Rectangle 35">
            <a:hlinkClick r:id="rId10" action="ppaction://hlinksldjump"/>
            <a:extLst>
              <a:ext uri="{FF2B5EF4-FFF2-40B4-BE49-F238E27FC236}">
                <a16:creationId xmlns:a16="http://schemas.microsoft.com/office/drawing/2014/main" id="{88A34152-4B0D-AC4B-ABB1-EC07BC8071CD}"/>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1" action="ppaction://hlinksldjump"/>
            <a:extLst>
              <a:ext uri="{FF2B5EF4-FFF2-40B4-BE49-F238E27FC236}">
                <a16:creationId xmlns:a16="http://schemas.microsoft.com/office/drawing/2014/main" id="{379367E1-9EF2-914D-B3E3-097BED2AB4B6}"/>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8" name="Rounded Rectangle 37">
            <a:hlinkClick r:id="rId12" action="ppaction://hlinksldjump"/>
            <a:extLst>
              <a:ext uri="{FF2B5EF4-FFF2-40B4-BE49-F238E27FC236}">
                <a16:creationId xmlns:a16="http://schemas.microsoft.com/office/drawing/2014/main" id="{69CD765C-0A7E-7440-A4C9-F7ED43D9530B}"/>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18" name="Rectangle 17">
            <a:extLst>
              <a:ext uri="{FF2B5EF4-FFF2-40B4-BE49-F238E27FC236}">
                <a16:creationId xmlns:a16="http://schemas.microsoft.com/office/drawing/2014/main" id="{B48096A3-EE26-FC42-876A-2901CBDD7AA5}"/>
              </a:ext>
            </a:extLst>
          </p:cNvPr>
          <p:cNvSpPr/>
          <p:nvPr/>
        </p:nvSpPr>
        <p:spPr>
          <a:xfrm rot="16200000">
            <a:off x="11166851" y="5489516"/>
            <a:ext cx="1768982" cy="281315"/>
          </a:xfrm>
          <a:prstGeom prst="rect">
            <a:avLst/>
          </a:prstGeom>
        </p:spPr>
        <p:txBody>
          <a:bodyPr wrap="none" lIns="0" anchor="ctr" anchorCtr="0">
            <a:noAutofit/>
          </a:bodyPr>
          <a:lstStyle/>
          <a:p>
            <a:r>
              <a:rPr lang="en-US" sz="600" kern="1200" dirty="0">
                <a:solidFill>
                  <a:schemeClr val="tx1"/>
                </a:solidFill>
                <a:effectLst/>
                <a:latin typeface="Arial" panose="020B0604020202020204" pitchFamily="34" charset="0"/>
                <a:cs typeface="Arial" panose="020B0604020202020204" pitchFamily="34" charset="0"/>
              </a:rPr>
              <a:t>© Houghton Mifflin Harcourt Publishing Company</a:t>
            </a:r>
          </a:p>
        </p:txBody>
      </p:sp>
      <p:pic>
        <p:nvPicPr>
          <p:cNvPr id="28" name="Picture 27">
            <a:extLst>
              <a:ext uri="{FF2B5EF4-FFF2-40B4-BE49-F238E27FC236}">
                <a16:creationId xmlns:a16="http://schemas.microsoft.com/office/drawing/2014/main" id="{D3EFD6BA-2296-A441-B7BB-903DE61E6AF9}"/>
              </a:ext>
            </a:extLst>
          </p:cNvPr>
          <p:cNvPicPr>
            <a:picLocks noChangeAspect="1"/>
          </p:cNvPicPr>
          <p:nvPr/>
        </p:nvPicPr>
        <p:blipFill rotWithShape="1">
          <a:blip r:embed="rId13"/>
          <a:srcRect l="23726" t="3847" r="22929" b="64646"/>
          <a:stretch/>
        </p:blipFill>
        <p:spPr>
          <a:xfrm>
            <a:off x="6562168" y="1597176"/>
            <a:ext cx="4743678" cy="1867809"/>
          </a:xfrm>
          <a:prstGeom prst="rect">
            <a:avLst/>
          </a:prstGeom>
        </p:spPr>
      </p:pic>
    </p:spTree>
    <p:extLst>
      <p:ext uri="{BB962C8B-B14F-4D97-AF65-F5344CB8AC3E}">
        <p14:creationId xmlns:p14="http://schemas.microsoft.com/office/powerpoint/2010/main" val="199307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383F5742-83AC-924C-95C8-9DA7310DDAA2}"/>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Three Reads</a:t>
            </a:r>
          </a:p>
        </p:txBody>
      </p:sp>
      <p:sp>
        <p:nvSpPr>
          <p:cNvPr id="15" name="TextBox 14">
            <a:extLst>
              <a:ext uri="{FF2B5EF4-FFF2-40B4-BE49-F238E27FC236}">
                <a16:creationId xmlns:a16="http://schemas.microsoft.com/office/drawing/2014/main" id="{0FD5D77A-31BB-E943-AAE7-7878E33B4F1F}"/>
              </a:ext>
            </a:extLst>
          </p:cNvPr>
          <p:cNvSpPr txBox="1"/>
          <p:nvPr/>
        </p:nvSpPr>
        <p:spPr>
          <a:xfrm>
            <a:off x="308172" y="1015345"/>
            <a:ext cx="6138792" cy="5143972"/>
          </a:xfrm>
          <a:prstGeom prst="rect">
            <a:avLst/>
          </a:prstGeom>
          <a:noFill/>
        </p:spPr>
        <p:txBody>
          <a:bodyPr wrap="square" rtlCol="0">
            <a:spAutoFit/>
          </a:bodyPr>
          <a:lstStyle/>
          <a:p>
            <a:pPr>
              <a:lnSpc>
                <a:spcPct val="130000"/>
              </a:lnSpc>
              <a:spcAft>
                <a:spcPts val="800"/>
              </a:spcAft>
            </a:pPr>
            <a:r>
              <a:rPr lang="en-US" b="1" dirty="0">
                <a:solidFill>
                  <a:srgbClr val="2785CC"/>
                </a:solidFill>
                <a:latin typeface="Arial" panose="020B0604020202020204" pitchFamily="34" charset="0"/>
                <a:cs typeface="Arial" panose="020B0604020202020204" pitchFamily="34" charset="0"/>
              </a:rPr>
              <a:t>First Read  </a:t>
            </a:r>
            <a:r>
              <a:rPr lang="en-US" dirty="0">
                <a:solidFill>
                  <a:srgbClr val="4C4E50"/>
                </a:solidFill>
                <a:latin typeface="Arial" panose="020B0604020202020204" pitchFamily="34" charset="0"/>
                <a:cs typeface="Arial" panose="020B0604020202020204" pitchFamily="34" charset="0"/>
              </a:rPr>
              <a:t>What is the situation about?</a:t>
            </a:r>
          </a:p>
          <a:p>
            <a:pPr>
              <a:lnSpc>
                <a:spcPct val="130000"/>
              </a:lnSpc>
              <a:spcAft>
                <a:spcPts val="800"/>
              </a:spcAft>
              <a:defRPr/>
            </a:pPr>
            <a:r>
              <a:rPr lang="en-US" dirty="0">
                <a:solidFill>
                  <a:srgbClr val="ED008C"/>
                </a:solidFill>
                <a:latin typeface="Arial" panose="020B0604020202020204" pitchFamily="34" charset="0"/>
                <a:cs typeface="Arial" panose="020B0604020202020204" pitchFamily="34" charset="0"/>
              </a:rPr>
              <a:t>Possible answer: comparing the liquid in containers</a:t>
            </a:r>
          </a:p>
          <a:p>
            <a:endParaRPr lang="en-US" sz="1000" dirty="0">
              <a:solidFill>
                <a:srgbClr val="ED008C"/>
              </a:solidFill>
              <a:latin typeface="Arial" panose="020B0604020202020204" pitchFamily="34" charset="0"/>
              <a:cs typeface="Arial" panose="020B0604020202020204" pitchFamily="34" charset="0"/>
            </a:endParaRPr>
          </a:p>
          <a:p>
            <a:pPr lvl="0">
              <a:lnSpc>
                <a:spcPct val="130000"/>
              </a:lnSpc>
              <a:spcAft>
                <a:spcPts val="800"/>
              </a:spcAft>
              <a:defRPr/>
            </a:pPr>
            <a:r>
              <a:rPr lang="en-US" b="1" dirty="0">
                <a:solidFill>
                  <a:srgbClr val="2785CC"/>
                </a:solidFill>
                <a:latin typeface="Arial" panose="020B0604020202020204" pitchFamily="34" charset="0"/>
                <a:cs typeface="Arial" panose="020B0604020202020204" pitchFamily="34" charset="0"/>
              </a:rPr>
              <a:t>Second Read  </a:t>
            </a:r>
            <a:r>
              <a:rPr lang="en-US" dirty="0">
                <a:solidFill>
                  <a:srgbClr val="4C4E50"/>
                </a:solidFill>
                <a:latin typeface="Arial" panose="020B0604020202020204" pitchFamily="34" charset="0"/>
                <a:cs typeface="Arial" panose="020B0604020202020204" pitchFamily="34" charset="0"/>
              </a:rPr>
              <a:t>What are the quantities in the situation?</a:t>
            </a:r>
          </a:p>
          <a:p>
            <a:pPr>
              <a:lnSpc>
                <a:spcPct val="130000"/>
              </a:lnSpc>
              <a:spcAft>
                <a:spcPts val="800"/>
              </a:spcAft>
              <a:defRPr/>
            </a:pPr>
            <a:r>
              <a:rPr lang="en-US" dirty="0">
                <a:solidFill>
                  <a:srgbClr val="ED008C"/>
                </a:solidFill>
                <a:latin typeface="Arial" panose="020B0604020202020204" pitchFamily="34" charset="0"/>
                <a:cs typeface="Arial" panose="020B0604020202020204" pitchFamily="34" charset="0"/>
              </a:rPr>
              <a:t>the amount of liquid in each container</a:t>
            </a:r>
          </a:p>
          <a:p>
            <a:r>
              <a:rPr lang="en-US" b="1" dirty="0">
                <a:solidFill>
                  <a:srgbClr val="2785CC"/>
                </a:solidFill>
                <a:latin typeface="Arial" panose="020B0604020202020204" pitchFamily="34" charset="0"/>
                <a:cs typeface="Arial" panose="020B0604020202020204" pitchFamily="34" charset="0"/>
              </a:rPr>
              <a:t>Third Read  </a:t>
            </a:r>
            <a:r>
              <a:rPr lang="en-US" dirty="0">
                <a:solidFill>
                  <a:srgbClr val="4C4E50"/>
                </a:solidFill>
                <a:latin typeface="Arial" panose="020B0604020202020204" pitchFamily="34" charset="0"/>
                <a:cs typeface="Arial" panose="020B0604020202020204" pitchFamily="34" charset="0"/>
              </a:rPr>
              <a:t>What are possible mathematical questions that you could ask for the situation? </a:t>
            </a:r>
          </a:p>
          <a:p>
            <a:r>
              <a:rPr lang="en-US" dirty="0">
                <a:solidFill>
                  <a:srgbClr val="ED008C"/>
                </a:solidFill>
                <a:latin typeface="Arial" panose="020B0604020202020204" pitchFamily="34" charset="0"/>
                <a:cs typeface="Arial" panose="020B0604020202020204" pitchFamily="34" charset="0"/>
              </a:rPr>
              <a:t>Possible questions: </a:t>
            </a:r>
          </a:p>
          <a:p>
            <a:r>
              <a:rPr lang="en-US" dirty="0">
                <a:solidFill>
                  <a:srgbClr val="ED008C"/>
                </a:solidFill>
                <a:latin typeface="Arial" panose="020B0604020202020204" pitchFamily="34" charset="0"/>
                <a:cs typeface="Arial" panose="020B0604020202020204" pitchFamily="34" charset="0"/>
              </a:rPr>
              <a:t>Does one container have more liquid in it than the other containers? </a:t>
            </a:r>
          </a:p>
          <a:p>
            <a:r>
              <a:rPr lang="en-US" dirty="0">
                <a:solidFill>
                  <a:srgbClr val="ED008C"/>
                </a:solidFill>
                <a:latin typeface="Arial" panose="020B0604020202020204" pitchFamily="34" charset="0"/>
                <a:cs typeface="Arial" panose="020B0604020202020204" pitchFamily="34" charset="0"/>
              </a:rPr>
              <a:t>Which container is the largest? </a:t>
            </a:r>
          </a:p>
          <a:p>
            <a:r>
              <a:rPr lang="en-US" dirty="0">
                <a:solidFill>
                  <a:srgbClr val="ED008C"/>
                </a:solidFill>
                <a:latin typeface="Arial" panose="020B0604020202020204" pitchFamily="34" charset="0"/>
                <a:cs typeface="Arial" panose="020B0604020202020204" pitchFamily="34" charset="0"/>
              </a:rPr>
              <a:t>Which container is the smallest?</a:t>
            </a:r>
          </a:p>
          <a:p>
            <a:r>
              <a:rPr lang="en-US" dirty="0">
                <a:solidFill>
                  <a:srgbClr val="ED008C"/>
                </a:solidFill>
                <a:latin typeface="Arial" panose="020B0604020202020204" pitchFamily="34" charset="0"/>
                <a:cs typeface="Arial" panose="020B0604020202020204" pitchFamily="34" charset="0"/>
              </a:rPr>
              <a:t>Which container is full of liquid?</a:t>
            </a:r>
          </a:p>
          <a:p>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Our question to think about: </a:t>
            </a:r>
            <a:r>
              <a:rPr lang="en-US" dirty="0">
                <a:solidFill>
                  <a:srgbClr val="4C4E50"/>
                </a:solidFill>
                <a:latin typeface="Arial" panose="020B0604020202020204" pitchFamily="34" charset="0"/>
                <a:cs typeface="Arial" panose="020B0604020202020204" pitchFamily="34" charset="0"/>
              </a:rPr>
              <a:t>How was the liquid in each container filled?</a:t>
            </a:r>
          </a:p>
        </p:txBody>
      </p:sp>
      <p:sp>
        <p:nvSpPr>
          <p:cNvPr id="35" name="Rounded Rectangle 34">
            <a:hlinkClick r:id="rId10" action="ppaction://hlinksldjump"/>
            <a:extLst>
              <a:ext uri="{FF2B5EF4-FFF2-40B4-BE49-F238E27FC236}">
                <a16:creationId xmlns:a16="http://schemas.microsoft.com/office/drawing/2014/main" id="{C7DFCA44-223A-D243-9DAF-D72469902A9C}"/>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6" name="Rounded Rectangle 35">
            <a:hlinkClick r:id="rId11" action="ppaction://hlinksldjump"/>
            <a:extLst>
              <a:ext uri="{FF2B5EF4-FFF2-40B4-BE49-F238E27FC236}">
                <a16:creationId xmlns:a16="http://schemas.microsoft.com/office/drawing/2014/main" id="{3CA64440-B6E4-2E4C-9DEA-7717F222DE97}"/>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7" name="Rounded Rectangle 36">
            <a:hlinkClick r:id="rId12" action="ppaction://hlinksldjump"/>
            <a:extLst>
              <a:ext uri="{FF2B5EF4-FFF2-40B4-BE49-F238E27FC236}">
                <a16:creationId xmlns:a16="http://schemas.microsoft.com/office/drawing/2014/main" id="{3CB06787-A8C1-9141-B3A9-5D2A0E1CD7D4}"/>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Rectangle 27">
            <a:extLst>
              <a:ext uri="{FF2B5EF4-FFF2-40B4-BE49-F238E27FC236}">
                <a16:creationId xmlns:a16="http://schemas.microsoft.com/office/drawing/2014/main" id="{30D25DE6-8FBE-4E4A-B992-4BA07A1237DE}"/>
              </a:ext>
            </a:extLst>
          </p:cNvPr>
          <p:cNvSpPr/>
          <p:nvPr/>
        </p:nvSpPr>
        <p:spPr>
          <a:xfrm rot="16200000">
            <a:off x="11272337" y="5382592"/>
            <a:ext cx="1611882" cy="227764"/>
          </a:xfrm>
          <a:prstGeom prst="rect">
            <a:avLst/>
          </a:prstGeom>
        </p:spPr>
        <p:txBody>
          <a:bodyPr wrap="none" lIns="0" anchor="ctr" anchorCtr="0">
            <a:noAutofit/>
          </a:bodyPr>
          <a:lstStyle/>
          <a:p>
            <a:endParaRPr lang="en-US" sz="600"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D1BC1E9-2D74-1546-8D01-9842DCB56386}"/>
              </a:ext>
            </a:extLst>
          </p:cNvPr>
          <p:cNvSpPr/>
          <p:nvPr/>
        </p:nvSpPr>
        <p:spPr>
          <a:xfrm rot="16200000">
            <a:off x="11166851" y="5489516"/>
            <a:ext cx="1768982" cy="281315"/>
          </a:xfrm>
          <a:prstGeom prst="rect">
            <a:avLst/>
          </a:prstGeom>
        </p:spPr>
        <p:txBody>
          <a:bodyPr wrap="none" lIns="0" anchor="ctr" anchorCtr="0">
            <a:noAutofit/>
          </a:bodyPr>
          <a:lstStyle/>
          <a:p>
            <a:r>
              <a:rPr lang="en-US" sz="600" kern="1200" dirty="0">
                <a:solidFill>
                  <a:schemeClr val="tx1"/>
                </a:solidFill>
                <a:effectLst/>
                <a:latin typeface="Arial" panose="020B0604020202020204" pitchFamily="34" charset="0"/>
                <a:cs typeface="Arial" panose="020B0604020202020204" pitchFamily="34" charset="0"/>
              </a:rPr>
              <a:t>© Houghton Mifflin Harcourt Publishing Company</a:t>
            </a:r>
          </a:p>
        </p:txBody>
      </p:sp>
      <p:sp>
        <p:nvSpPr>
          <p:cNvPr id="38" name="TextBox 37">
            <a:extLst>
              <a:ext uri="{FF2B5EF4-FFF2-40B4-BE49-F238E27FC236}">
                <a16:creationId xmlns:a16="http://schemas.microsoft.com/office/drawing/2014/main" id="{BCEAA786-518D-3347-817C-FC999A208E4B}"/>
              </a:ext>
            </a:extLst>
          </p:cNvPr>
          <p:cNvSpPr txBox="1"/>
          <p:nvPr/>
        </p:nvSpPr>
        <p:spPr>
          <a:xfrm>
            <a:off x="7324350" y="3721036"/>
            <a:ext cx="4559478"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Describe a situation in which each container might have been filled. In each description, be sure to compare the amount of liquid in the container to the size of the container. The same amount of liquid is in each container.</a:t>
            </a:r>
          </a:p>
        </p:txBody>
      </p:sp>
      <p:pic>
        <p:nvPicPr>
          <p:cNvPr id="29" name="Picture 28">
            <a:extLst>
              <a:ext uri="{FF2B5EF4-FFF2-40B4-BE49-F238E27FC236}">
                <a16:creationId xmlns:a16="http://schemas.microsoft.com/office/drawing/2014/main" id="{584FED46-80B5-DD42-85C3-1209A069B52E}"/>
              </a:ext>
            </a:extLst>
          </p:cNvPr>
          <p:cNvPicPr>
            <a:picLocks noChangeAspect="1"/>
          </p:cNvPicPr>
          <p:nvPr/>
        </p:nvPicPr>
        <p:blipFill rotWithShape="1">
          <a:blip r:embed="rId13"/>
          <a:srcRect l="23726" t="3847" r="22929" b="64646"/>
          <a:stretch/>
        </p:blipFill>
        <p:spPr>
          <a:xfrm>
            <a:off x="7087331" y="1561191"/>
            <a:ext cx="4743678" cy="1867809"/>
          </a:xfrm>
          <a:prstGeom prst="rect">
            <a:avLst/>
          </a:prstGeom>
        </p:spPr>
      </p:pic>
    </p:spTree>
    <p:extLst>
      <p:ext uri="{BB962C8B-B14F-4D97-AF65-F5344CB8AC3E}">
        <p14:creationId xmlns:p14="http://schemas.microsoft.com/office/powerpoint/2010/main" val="215567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5">
                                            <p:txEl>
                                              <p:pRg st="7" end="7"/>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5">
                                            <p:txEl>
                                              <p:pRg st="8" end="8"/>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5">
                                            <p:txEl>
                                              <p:pRg st="9" end="9"/>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0E9DFC35-CDD1-F246-AE5A-1BBBD4F5EB11}"/>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Workspace</a:t>
            </a:r>
          </a:p>
        </p:txBody>
      </p:sp>
      <p:pic>
        <p:nvPicPr>
          <p:cNvPr id="17" name="Picture 16">
            <a:extLst>
              <a:ext uri="{FF2B5EF4-FFF2-40B4-BE49-F238E27FC236}">
                <a16:creationId xmlns:a16="http://schemas.microsoft.com/office/drawing/2014/main" id="{1032CAB4-DDF3-224D-A599-6314480DD0AC}"/>
              </a:ext>
            </a:extLst>
          </p:cNvPr>
          <p:cNvPicPr>
            <a:picLocks noChangeAspect="1"/>
          </p:cNvPicPr>
          <p:nvPr/>
        </p:nvPicPr>
        <p:blipFill>
          <a:blip r:embed="rId10"/>
          <a:stretch>
            <a:fillRect/>
          </a:stretch>
        </p:blipFill>
        <p:spPr>
          <a:xfrm>
            <a:off x="137441" y="1060879"/>
            <a:ext cx="6313511" cy="5050809"/>
          </a:xfrm>
          <a:prstGeom prst="rect">
            <a:avLst/>
          </a:prstGeom>
        </p:spPr>
      </p:pic>
      <p:sp>
        <p:nvSpPr>
          <p:cNvPr id="38" name="Rounded Rectangle 37">
            <a:hlinkClick r:id="rId11" action="ppaction://hlinksldjump"/>
            <a:extLst>
              <a:ext uri="{FF2B5EF4-FFF2-40B4-BE49-F238E27FC236}">
                <a16:creationId xmlns:a16="http://schemas.microsoft.com/office/drawing/2014/main" id="{4DE49CF9-8485-C14C-8B55-66FB182CB374}"/>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9" name="Rounded Rectangle 38">
            <a:hlinkClick r:id="rId12" action="ppaction://hlinksldjump"/>
            <a:extLst>
              <a:ext uri="{FF2B5EF4-FFF2-40B4-BE49-F238E27FC236}">
                <a16:creationId xmlns:a16="http://schemas.microsoft.com/office/drawing/2014/main" id="{9B5E789D-31B1-EC4B-8868-2A4B033AA96D}"/>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40" name="Rounded Rectangle 39">
            <a:hlinkClick r:id="rId13" action="ppaction://hlinksldjump"/>
            <a:extLst>
              <a:ext uri="{FF2B5EF4-FFF2-40B4-BE49-F238E27FC236}">
                <a16:creationId xmlns:a16="http://schemas.microsoft.com/office/drawing/2014/main" id="{0B8024CC-3EA9-F547-BE4D-77AC8A008CBA}"/>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9" name="Rectangle 28">
            <a:extLst>
              <a:ext uri="{FF2B5EF4-FFF2-40B4-BE49-F238E27FC236}">
                <a16:creationId xmlns:a16="http://schemas.microsoft.com/office/drawing/2014/main" id="{87C65D2C-36C3-7C42-8196-961BE8BEEDBA}"/>
              </a:ext>
            </a:extLst>
          </p:cNvPr>
          <p:cNvSpPr/>
          <p:nvPr/>
        </p:nvSpPr>
        <p:spPr>
          <a:xfrm rot="16200000">
            <a:off x="11166851" y="5489516"/>
            <a:ext cx="1768982" cy="281315"/>
          </a:xfrm>
          <a:prstGeom prst="rect">
            <a:avLst/>
          </a:prstGeom>
        </p:spPr>
        <p:txBody>
          <a:bodyPr wrap="none" lIns="0" anchor="ctr" anchorCtr="0">
            <a:noAutofit/>
          </a:bodyPr>
          <a:lstStyle/>
          <a:p>
            <a:r>
              <a:rPr lang="en-US" sz="600" kern="1200" dirty="0">
                <a:solidFill>
                  <a:schemeClr val="tx1"/>
                </a:solidFill>
                <a:effectLst/>
                <a:latin typeface="Arial" panose="020B0604020202020204" pitchFamily="34" charset="0"/>
                <a:cs typeface="Arial" panose="020B0604020202020204" pitchFamily="34" charset="0"/>
              </a:rPr>
              <a:t>© Houghton Mifflin Harcourt Publishing Company</a:t>
            </a:r>
          </a:p>
        </p:txBody>
      </p:sp>
      <p:sp>
        <p:nvSpPr>
          <p:cNvPr id="32" name="TextBox 31">
            <a:extLst>
              <a:ext uri="{FF2B5EF4-FFF2-40B4-BE49-F238E27FC236}">
                <a16:creationId xmlns:a16="http://schemas.microsoft.com/office/drawing/2014/main" id="{331092FB-C758-4540-BE61-B682EFE6EFAC}"/>
              </a:ext>
            </a:extLst>
          </p:cNvPr>
          <p:cNvSpPr txBox="1"/>
          <p:nvPr/>
        </p:nvSpPr>
        <p:spPr>
          <a:xfrm>
            <a:off x="7324350" y="3721036"/>
            <a:ext cx="4559478"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Describe a situation in which each container might have been filled. In each description, be sure to compare the amount of liquid in the container to the size of the container. The same amount of liquid is in each container.</a:t>
            </a:r>
          </a:p>
        </p:txBody>
      </p:sp>
      <p:pic>
        <p:nvPicPr>
          <p:cNvPr id="34" name="Picture 33">
            <a:extLst>
              <a:ext uri="{FF2B5EF4-FFF2-40B4-BE49-F238E27FC236}">
                <a16:creationId xmlns:a16="http://schemas.microsoft.com/office/drawing/2014/main" id="{91D48308-6F62-B442-AAC4-672A1E9BEBE1}"/>
              </a:ext>
            </a:extLst>
          </p:cNvPr>
          <p:cNvPicPr>
            <a:picLocks noChangeAspect="1"/>
          </p:cNvPicPr>
          <p:nvPr/>
        </p:nvPicPr>
        <p:blipFill rotWithShape="1">
          <a:blip r:embed="rId14"/>
          <a:srcRect l="23726" t="3847" r="22929" b="64646"/>
          <a:stretch/>
        </p:blipFill>
        <p:spPr>
          <a:xfrm>
            <a:off x="7087331" y="1561191"/>
            <a:ext cx="4743678" cy="1867809"/>
          </a:xfrm>
          <a:prstGeom prst="rect">
            <a:avLst/>
          </a:prstGeom>
        </p:spPr>
      </p:pic>
      <p:pic>
        <p:nvPicPr>
          <p:cNvPr id="3" name="Picture 2">
            <a:extLst>
              <a:ext uri="{FF2B5EF4-FFF2-40B4-BE49-F238E27FC236}">
                <a16:creationId xmlns:a16="http://schemas.microsoft.com/office/drawing/2014/main" id="{758B2E7E-0894-0B49-A6B8-77BBB3D91C55}"/>
              </a:ext>
            </a:extLst>
          </p:cNvPr>
          <p:cNvPicPr>
            <a:picLocks noChangeAspect="1"/>
          </p:cNvPicPr>
          <p:nvPr/>
        </p:nvPicPr>
        <p:blipFill rotWithShape="1">
          <a:blip r:embed="rId14"/>
          <a:srcRect l="2390" t="37363"/>
          <a:stretch/>
        </p:blipFill>
        <p:spPr>
          <a:xfrm>
            <a:off x="627049" y="1505356"/>
            <a:ext cx="5468951" cy="4154671"/>
          </a:xfrm>
          <a:prstGeom prst="rect">
            <a:avLst/>
          </a:prstGeom>
        </p:spPr>
      </p:pic>
    </p:spTree>
    <p:extLst>
      <p:ext uri="{BB962C8B-B14F-4D97-AF65-F5344CB8AC3E}">
        <p14:creationId xmlns:p14="http://schemas.microsoft.com/office/powerpoint/2010/main" val="181258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0"/>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C864E1D2-E5EF-A840-9991-18B44F55060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Persevere</a:t>
            </a:r>
          </a:p>
        </p:txBody>
      </p:sp>
      <p:sp>
        <p:nvSpPr>
          <p:cNvPr id="19" name="TextBox 18">
            <a:extLst>
              <a:ext uri="{FF2B5EF4-FFF2-40B4-BE49-F238E27FC236}">
                <a16:creationId xmlns:a16="http://schemas.microsoft.com/office/drawing/2014/main" id="{803084E0-478D-694C-A486-58D537102D43}"/>
              </a:ext>
            </a:extLst>
          </p:cNvPr>
          <p:cNvSpPr txBox="1"/>
          <p:nvPr/>
        </p:nvSpPr>
        <p:spPr>
          <a:xfrm>
            <a:off x="323414" y="1316937"/>
            <a:ext cx="6188891" cy="3857466"/>
          </a:xfrm>
          <a:prstGeom prst="rect">
            <a:avLst/>
          </a:prstGeom>
          <a:noFill/>
        </p:spPr>
        <p:txBody>
          <a:bodyPr wrap="square" rtlCol="0">
            <a:spAutoFit/>
          </a:bodyPr>
          <a:lstStyle/>
          <a:p>
            <a:pPr>
              <a:spcAft>
                <a:spcPts val="800"/>
              </a:spcAft>
            </a:pPr>
            <a:r>
              <a:rPr lang="en-US" dirty="0">
                <a:solidFill>
                  <a:srgbClr val="4C4E50"/>
                </a:solidFill>
                <a:latin typeface="Arial" panose="020B0604020202020204" pitchFamily="34" charset="0"/>
                <a:cs typeface="Arial" panose="020B0604020202020204" pitchFamily="34" charset="0"/>
              </a:rPr>
              <a:t>Which of the containers are completely filled with liquid? </a:t>
            </a:r>
          </a:p>
          <a:p>
            <a:pPr>
              <a:spcAft>
                <a:spcPts val="800"/>
              </a:spcAft>
            </a:pPr>
            <a:r>
              <a:rPr lang="en-US" dirty="0">
                <a:solidFill>
                  <a:srgbClr val="ED008C"/>
                </a:solidFill>
                <a:latin typeface="Arial" panose="020B0604020202020204" pitchFamily="34" charset="0"/>
                <a:cs typeface="Arial" panose="020B0604020202020204" pitchFamily="34" charset="0"/>
              </a:rPr>
              <a:t>_____________ is completely filled with liquid. </a:t>
            </a:r>
          </a:p>
          <a:p>
            <a:pPr>
              <a:spcAft>
                <a:spcPts val="800"/>
              </a:spcAft>
            </a:pPr>
            <a:endParaRPr lang="en-US" dirty="0">
              <a:solidFill>
                <a:srgbClr val="4C4E50"/>
              </a:solidFill>
              <a:latin typeface="Arial" panose="020B0604020202020204" pitchFamily="34" charset="0"/>
              <a:cs typeface="Arial" panose="020B0604020202020204" pitchFamily="34" charset="0"/>
            </a:endParaRPr>
          </a:p>
          <a:p>
            <a:pPr>
              <a:spcAft>
                <a:spcPts val="800"/>
              </a:spcAft>
            </a:pPr>
            <a:r>
              <a:rPr lang="en-US" dirty="0">
                <a:solidFill>
                  <a:srgbClr val="4C4E50"/>
                </a:solidFill>
                <a:latin typeface="Arial" panose="020B0604020202020204" pitchFamily="34" charset="0"/>
                <a:cs typeface="Arial" panose="020B0604020202020204" pitchFamily="34" charset="0"/>
              </a:rPr>
              <a:t>Into which of the containers do you think you could pour more liquid? How do you know? </a:t>
            </a:r>
          </a:p>
          <a:p>
            <a:pPr>
              <a:spcAft>
                <a:spcPts val="800"/>
              </a:spcAft>
            </a:pPr>
            <a:r>
              <a:rPr lang="en-US" dirty="0">
                <a:solidFill>
                  <a:srgbClr val="ED008C"/>
                </a:solidFill>
                <a:latin typeface="Arial" panose="020B0604020202020204" pitchFamily="34" charset="0"/>
                <a:cs typeface="Arial" panose="020B0604020202020204" pitchFamily="34" charset="0"/>
              </a:rPr>
              <a:t>I think I could pour more liquid in ____________________, because _______________________________________.</a:t>
            </a:r>
          </a:p>
          <a:p>
            <a:pPr>
              <a:spcAft>
                <a:spcPts val="800"/>
              </a:spcAft>
            </a:pPr>
            <a:endParaRPr lang="en-US" dirty="0">
              <a:solidFill>
                <a:srgbClr val="4C4E50"/>
              </a:solidFill>
              <a:latin typeface="Arial" panose="020B0604020202020204" pitchFamily="34" charset="0"/>
              <a:cs typeface="Arial" panose="020B0604020202020204" pitchFamily="34" charset="0"/>
            </a:endParaRPr>
          </a:p>
          <a:p>
            <a:pPr>
              <a:spcAft>
                <a:spcPts val="800"/>
              </a:spcAft>
            </a:pPr>
            <a:r>
              <a:rPr lang="en-US" dirty="0">
                <a:solidFill>
                  <a:srgbClr val="4C4E50"/>
                </a:solidFill>
                <a:latin typeface="Arial" panose="020B0604020202020204" pitchFamily="34" charset="0"/>
                <a:cs typeface="Arial" panose="020B0604020202020204" pitchFamily="34" charset="0"/>
              </a:rPr>
              <a:t>Which tool could you use to solve the problem? Why is this tool more strategic? </a:t>
            </a:r>
          </a:p>
          <a:p>
            <a:pPr>
              <a:spcAft>
                <a:spcPts val="800"/>
              </a:spcAft>
            </a:pPr>
            <a:r>
              <a:rPr lang="en-US" dirty="0">
                <a:solidFill>
                  <a:srgbClr val="ED008C"/>
                </a:solidFill>
                <a:latin typeface="Arial" panose="020B0604020202020204" pitchFamily="34" charset="0"/>
                <a:cs typeface="Arial" panose="020B0604020202020204" pitchFamily="34" charset="0"/>
              </a:rPr>
              <a:t>I can use ___________, because ___________________.</a:t>
            </a:r>
          </a:p>
        </p:txBody>
      </p:sp>
      <p:sp>
        <p:nvSpPr>
          <p:cNvPr id="39" name="Rounded Rectangle 38">
            <a:hlinkClick r:id="rId10" action="ppaction://hlinksldjump"/>
            <a:extLst>
              <a:ext uri="{FF2B5EF4-FFF2-40B4-BE49-F238E27FC236}">
                <a16:creationId xmlns:a16="http://schemas.microsoft.com/office/drawing/2014/main" id="{D12F7CB8-9F70-6B42-98EF-C2FAF1A1D6F6}"/>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40" name="Rounded Rectangle 39">
            <a:hlinkClick r:id="rId11" action="ppaction://hlinksldjump"/>
            <a:extLst>
              <a:ext uri="{FF2B5EF4-FFF2-40B4-BE49-F238E27FC236}">
                <a16:creationId xmlns:a16="http://schemas.microsoft.com/office/drawing/2014/main" id="{2C636775-7351-064D-B4BF-1B3FF0C53E24}"/>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41" name="Rounded Rectangle 40">
            <a:hlinkClick r:id="rId12" action="ppaction://hlinksldjump"/>
            <a:extLst>
              <a:ext uri="{FF2B5EF4-FFF2-40B4-BE49-F238E27FC236}">
                <a16:creationId xmlns:a16="http://schemas.microsoft.com/office/drawing/2014/main" id="{DB27D08D-8412-084D-88FA-61D6525839B4}"/>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9" name="Rectangle 28">
            <a:extLst>
              <a:ext uri="{FF2B5EF4-FFF2-40B4-BE49-F238E27FC236}">
                <a16:creationId xmlns:a16="http://schemas.microsoft.com/office/drawing/2014/main" id="{B92B8CA3-C299-B647-AF37-3C0CF3C90393}"/>
              </a:ext>
            </a:extLst>
          </p:cNvPr>
          <p:cNvSpPr/>
          <p:nvPr/>
        </p:nvSpPr>
        <p:spPr>
          <a:xfrm rot="16200000">
            <a:off x="11166851" y="5489516"/>
            <a:ext cx="1768982" cy="281315"/>
          </a:xfrm>
          <a:prstGeom prst="rect">
            <a:avLst/>
          </a:prstGeom>
        </p:spPr>
        <p:txBody>
          <a:bodyPr wrap="none" lIns="0" anchor="ctr" anchorCtr="0">
            <a:noAutofit/>
          </a:bodyPr>
          <a:lstStyle/>
          <a:p>
            <a:r>
              <a:rPr lang="en-US" sz="600" kern="1200" dirty="0">
                <a:solidFill>
                  <a:schemeClr val="tx1"/>
                </a:solidFill>
                <a:effectLst/>
                <a:latin typeface="Arial" panose="020B0604020202020204" pitchFamily="34" charset="0"/>
                <a:cs typeface="Arial" panose="020B0604020202020204" pitchFamily="34" charset="0"/>
              </a:rPr>
              <a:t>© Houghton Mifflin Harcourt Publishing Company</a:t>
            </a:r>
          </a:p>
        </p:txBody>
      </p:sp>
      <p:sp>
        <p:nvSpPr>
          <p:cNvPr id="30" name="TextBox 29">
            <a:extLst>
              <a:ext uri="{FF2B5EF4-FFF2-40B4-BE49-F238E27FC236}">
                <a16:creationId xmlns:a16="http://schemas.microsoft.com/office/drawing/2014/main" id="{2F308205-9D9C-154D-8A89-0F44989E4D39}"/>
              </a:ext>
            </a:extLst>
          </p:cNvPr>
          <p:cNvSpPr txBox="1"/>
          <p:nvPr/>
        </p:nvSpPr>
        <p:spPr>
          <a:xfrm>
            <a:off x="7324350" y="3721036"/>
            <a:ext cx="4559478"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Describe a situation in which each container might have been filled. In each description, be sure to compare the amount of liquid in the container to the size of the container. The same amount of liquid is in each container.</a:t>
            </a:r>
          </a:p>
        </p:txBody>
      </p:sp>
      <p:pic>
        <p:nvPicPr>
          <p:cNvPr id="32" name="Picture 31">
            <a:extLst>
              <a:ext uri="{FF2B5EF4-FFF2-40B4-BE49-F238E27FC236}">
                <a16:creationId xmlns:a16="http://schemas.microsoft.com/office/drawing/2014/main" id="{FAE637D3-31EB-EB48-92D4-68A5B142E68A}"/>
              </a:ext>
            </a:extLst>
          </p:cNvPr>
          <p:cNvPicPr>
            <a:picLocks noChangeAspect="1"/>
          </p:cNvPicPr>
          <p:nvPr/>
        </p:nvPicPr>
        <p:blipFill rotWithShape="1">
          <a:blip r:embed="rId13"/>
          <a:srcRect l="23726" t="3847" r="22929" b="64646"/>
          <a:stretch/>
        </p:blipFill>
        <p:spPr>
          <a:xfrm>
            <a:off x="7087331" y="1561191"/>
            <a:ext cx="4743678" cy="1867809"/>
          </a:xfrm>
          <a:prstGeom prst="rect">
            <a:avLst/>
          </a:prstGeom>
        </p:spPr>
      </p:pic>
    </p:spTree>
    <p:extLst>
      <p:ext uri="{BB962C8B-B14F-4D97-AF65-F5344CB8AC3E}">
        <p14:creationId xmlns:p14="http://schemas.microsoft.com/office/powerpoint/2010/main" val="307292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91991"/>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49CB2A27-DB4A-5646-BE7C-B811976C6C6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9539EFF0-8C77-C145-B52F-52CB7E1DB3E6}"/>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err="1">
                <a:solidFill>
                  <a:srgbClr val="4C4E50"/>
                </a:solidFill>
                <a:effectLst/>
                <a:latin typeface="Arial" panose="020B0604020202020204" pitchFamily="34" charset="0"/>
                <a:ea typeface="+mn-ea"/>
                <a:cs typeface="Arial" panose="020B0604020202020204" pitchFamily="34" charset="0"/>
              </a:rPr>
              <a:t>Analyze</a:t>
            </a:r>
            <a:r>
              <a:rPr lang="en-IE" sz="1800" b="0" i="0" kern="1200" dirty="0">
                <a:solidFill>
                  <a:srgbClr val="4C4E50"/>
                </a:solidFill>
                <a:effectLst/>
                <a:latin typeface="Arial" panose="020B0604020202020204" pitchFamily="34" charset="0"/>
                <a:ea typeface="+mn-ea"/>
                <a:cs typeface="Arial" panose="020B0604020202020204" pitchFamily="34" charset="0"/>
              </a:rPr>
              <a:t> this student’s work. Do you think this student is correct? Why or why not? </a:t>
            </a:r>
          </a:p>
        </p:txBody>
      </p:sp>
      <p:sp>
        <p:nvSpPr>
          <p:cNvPr id="18" name="Rectangle 17">
            <a:extLst>
              <a:ext uri="{FF2B5EF4-FFF2-40B4-BE49-F238E27FC236}">
                <a16:creationId xmlns:a16="http://schemas.microsoft.com/office/drawing/2014/main" id="{60DA3285-1D3D-474F-A783-EA03DA2D3138}"/>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sp>
        <p:nvSpPr>
          <p:cNvPr id="32" name="Rounded Rectangle 31">
            <a:hlinkClick r:id="rId10" action="ppaction://hlinksldjump"/>
            <a:extLst>
              <a:ext uri="{FF2B5EF4-FFF2-40B4-BE49-F238E27FC236}">
                <a16:creationId xmlns:a16="http://schemas.microsoft.com/office/drawing/2014/main" id="{75C60599-BE85-C14A-A950-7159F98C53FA}"/>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3" name="Rounded Rectangle 32">
            <a:hlinkClick r:id="rId11" action="ppaction://hlinksldjump"/>
            <a:extLst>
              <a:ext uri="{FF2B5EF4-FFF2-40B4-BE49-F238E27FC236}">
                <a16:creationId xmlns:a16="http://schemas.microsoft.com/office/drawing/2014/main" id="{EEA88799-FF37-8D47-AD9D-2E8D6589E361}"/>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4" name="Rounded Rectangle 33">
            <a:hlinkClick r:id="rId12" action="ppaction://hlinksldjump"/>
            <a:extLst>
              <a:ext uri="{FF2B5EF4-FFF2-40B4-BE49-F238E27FC236}">
                <a16:creationId xmlns:a16="http://schemas.microsoft.com/office/drawing/2014/main" id="{AF0DF22C-5D1E-714B-BD3A-D13693837730}"/>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4" name="Picture 3">
            <a:extLst>
              <a:ext uri="{FF2B5EF4-FFF2-40B4-BE49-F238E27FC236}">
                <a16:creationId xmlns:a16="http://schemas.microsoft.com/office/drawing/2014/main" id="{42E8236C-1E6A-A24F-B5C4-1912C59D5296}"/>
              </a:ext>
            </a:extLst>
          </p:cNvPr>
          <p:cNvPicPr>
            <a:picLocks noChangeAspect="1"/>
          </p:cNvPicPr>
          <p:nvPr/>
        </p:nvPicPr>
        <p:blipFill>
          <a:blip r:embed="rId13"/>
          <a:stretch>
            <a:fillRect/>
          </a:stretch>
        </p:blipFill>
        <p:spPr>
          <a:xfrm>
            <a:off x="3737352" y="1803251"/>
            <a:ext cx="7984798" cy="3888048"/>
          </a:xfrm>
          <a:prstGeom prst="rect">
            <a:avLst/>
          </a:prstGeom>
        </p:spPr>
      </p:pic>
    </p:spTree>
    <p:extLst>
      <p:ext uri="{BB962C8B-B14F-4D97-AF65-F5344CB8AC3E}">
        <p14:creationId xmlns:p14="http://schemas.microsoft.com/office/powerpoint/2010/main" val="49439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68D9E03D-509E-FD45-A761-51C6C2A0EB57}"/>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040572EE-2345-3445-B577-34656D62112B}"/>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err="1">
                <a:solidFill>
                  <a:srgbClr val="4C4E50"/>
                </a:solidFill>
                <a:effectLst/>
                <a:latin typeface="Arial" panose="020B0604020202020204" pitchFamily="34" charset="0"/>
                <a:ea typeface="+mn-ea"/>
                <a:cs typeface="Arial" panose="020B0604020202020204" pitchFamily="34" charset="0"/>
              </a:rPr>
              <a:t>Analyze</a:t>
            </a:r>
            <a:r>
              <a:rPr lang="en-IE" sz="1800" b="0" i="0" kern="1200" dirty="0">
                <a:solidFill>
                  <a:srgbClr val="4C4E50"/>
                </a:solidFill>
                <a:effectLst/>
                <a:latin typeface="Arial" panose="020B0604020202020204" pitchFamily="34" charset="0"/>
                <a:ea typeface="+mn-ea"/>
                <a:cs typeface="Arial" panose="020B0604020202020204" pitchFamily="34" charset="0"/>
              </a:rPr>
              <a:t> this student’s work. Do you think this student is correct? Why or why not? </a:t>
            </a:r>
          </a:p>
        </p:txBody>
      </p:sp>
      <p:sp>
        <p:nvSpPr>
          <p:cNvPr id="18" name="Rectangle 17">
            <a:extLst>
              <a:ext uri="{FF2B5EF4-FFF2-40B4-BE49-F238E27FC236}">
                <a16:creationId xmlns:a16="http://schemas.microsoft.com/office/drawing/2014/main" id="{EA5FB2B4-3C0C-3F4E-A0E2-A265AF19F809}"/>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sp>
        <p:nvSpPr>
          <p:cNvPr id="32" name="Rounded Rectangle 31">
            <a:hlinkClick r:id="rId10" action="ppaction://hlinksldjump"/>
            <a:extLst>
              <a:ext uri="{FF2B5EF4-FFF2-40B4-BE49-F238E27FC236}">
                <a16:creationId xmlns:a16="http://schemas.microsoft.com/office/drawing/2014/main" id="{774580F1-8D07-854C-BDE1-364940758E7B}"/>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3" name="Rounded Rectangle 32">
            <a:hlinkClick r:id="rId11" action="ppaction://hlinksldjump"/>
            <a:extLst>
              <a:ext uri="{FF2B5EF4-FFF2-40B4-BE49-F238E27FC236}">
                <a16:creationId xmlns:a16="http://schemas.microsoft.com/office/drawing/2014/main" id="{11091CFD-89EC-9741-A330-A18F61430FA1}"/>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4" name="Rounded Rectangle 33">
            <a:hlinkClick r:id="rId12" action="ppaction://hlinksldjump"/>
            <a:extLst>
              <a:ext uri="{FF2B5EF4-FFF2-40B4-BE49-F238E27FC236}">
                <a16:creationId xmlns:a16="http://schemas.microsoft.com/office/drawing/2014/main" id="{A613309E-378E-6C47-AC73-590B70C66915}"/>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4" name="Picture 3">
            <a:extLst>
              <a:ext uri="{FF2B5EF4-FFF2-40B4-BE49-F238E27FC236}">
                <a16:creationId xmlns:a16="http://schemas.microsoft.com/office/drawing/2014/main" id="{DF9C05C9-92C8-9A44-8C7E-006000746507}"/>
              </a:ext>
            </a:extLst>
          </p:cNvPr>
          <p:cNvPicPr>
            <a:picLocks noChangeAspect="1"/>
          </p:cNvPicPr>
          <p:nvPr/>
        </p:nvPicPr>
        <p:blipFill>
          <a:blip r:embed="rId13"/>
          <a:stretch>
            <a:fillRect/>
          </a:stretch>
        </p:blipFill>
        <p:spPr>
          <a:xfrm>
            <a:off x="5114473" y="1957638"/>
            <a:ext cx="6788465" cy="1968172"/>
          </a:xfrm>
          <a:prstGeom prst="rect">
            <a:avLst/>
          </a:prstGeom>
        </p:spPr>
      </p:pic>
    </p:spTree>
    <p:extLst>
      <p:ext uri="{BB962C8B-B14F-4D97-AF65-F5344CB8AC3E}">
        <p14:creationId xmlns:p14="http://schemas.microsoft.com/office/powerpoint/2010/main" val="422980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E4B38BF0-6914-6346-BA55-FC60B4A8F813}"/>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DC311DC8-DDB6-5345-B1F0-2EBA6EB31499}"/>
              </a:ext>
            </a:extLst>
          </p:cNvPr>
          <p:cNvSpPr txBox="1"/>
          <p:nvPr/>
        </p:nvSpPr>
        <p:spPr>
          <a:xfrm>
            <a:off x="318904" y="1065637"/>
            <a:ext cx="4347439" cy="7750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err="1">
                <a:solidFill>
                  <a:srgbClr val="4C4E50"/>
                </a:solidFill>
                <a:effectLst/>
                <a:latin typeface="Arial" panose="020B0604020202020204" pitchFamily="34" charset="0"/>
                <a:ea typeface="+mn-ea"/>
                <a:cs typeface="Arial" panose="020B0604020202020204" pitchFamily="34" charset="0"/>
              </a:rPr>
              <a:t>Analyze</a:t>
            </a:r>
            <a:r>
              <a:rPr lang="en-IE" dirty="0">
                <a:solidFill>
                  <a:srgbClr val="4C4E50"/>
                </a:solidFill>
                <a:latin typeface="Arial" panose="020B0604020202020204" pitchFamily="34" charset="0"/>
                <a:cs typeface="Arial" panose="020B0604020202020204" pitchFamily="34" charset="0"/>
              </a:rPr>
              <a:t> </a:t>
            </a:r>
            <a:r>
              <a:rPr lang="en-IE" sz="1800" b="0" i="0" kern="1200" dirty="0">
                <a:solidFill>
                  <a:srgbClr val="4C4E50"/>
                </a:solidFill>
                <a:effectLst/>
                <a:latin typeface="Arial" panose="020B0604020202020204" pitchFamily="34" charset="0"/>
                <a:ea typeface="+mn-ea"/>
                <a:cs typeface="Arial" panose="020B0604020202020204" pitchFamily="34" charset="0"/>
              </a:rPr>
              <a:t>this student’s work. Do you think this student is correct? Why or why not? </a:t>
            </a:r>
          </a:p>
        </p:txBody>
      </p:sp>
      <p:sp>
        <p:nvSpPr>
          <p:cNvPr id="18" name="Rectangle 17">
            <a:extLst>
              <a:ext uri="{FF2B5EF4-FFF2-40B4-BE49-F238E27FC236}">
                <a16:creationId xmlns:a16="http://schemas.microsoft.com/office/drawing/2014/main" id="{B1F485A8-5059-1B4E-8ADE-3429DCB5A929}"/>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sp>
        <p:nvSpPr>
          <p:cNvPr id="32" name="Rounded Rectangle 31">
            <a:hlinkClick r:id="rId10" action="ppaction://hlinksldjump"/>
            <a:extLst>
              <a:ext uri="{FF2B5EF4-FFF2-40B4-BE49-F238E27FC236}">
                <a16:creationId xmlns:a16="http://schemas.microsoft.com/office/drawing/2014/main" id="{52BDC10B-2A6D-2F4D-9511-B2D6E8C26D56}"/>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3" name="Rounded Rectangle 32">
            <a:hlinkClick r:id="rId11" action="ppaction://hlinksldjump"/>
            <a:extLst>
              <a:ext uri="{FF2B5EF4-FFF2-40B4-BE49-F238E27FC236}">
                <a16:creationId xmlns:a16="http://schemas.microsoft.com/office/drawing/2014/main" id="{F2917DB0-8CE7-B34C-A9BE-702092982330}"/>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4" name="Rounded Rectangle 33">
            <a:hlinkClick r:id="rId12" action="ppaction://hlinksldjump"/>
            <a:extLst>
              <a:ext uri="{FF2B5EF4-FFF2-40B4-BE49-F238E27FC236}">
                <a16:creationId xmlns:a16="http://schemas.microsoft.com/office/drawing/2014/main" id="{36C825DE-D2B4-0048-8B92-051FD5324A21}"/>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4" name="Picture 3">
            <a:extLst>
              <a:ext uri="{FF2B5EF4-FFF2-40B4-BE49-F238E27FC236}">
                <a16:creationId xmlns:a16="http://schemas.microsoft.com/office/drawing/2014/main" id="{4427E9E5-207F-074A-958B-8D8C9E9D6AC3}"/>
              </a:ext>
            </a:extLst>
          </p:cNvPr>
          <p:cNvPicPr>
            <a:picLocks noChangeAspect="1"/>
          </p:cNvPicPr>
          <p:nvPr/>
        </p:nvPicPr>
        <p:blipFill>
          <a:blip r:embed="rId13"/>
          <a:stretch>
            <a:fillRect/>
          </a:stretch>
        </p:blipFill>
        <p:spPr>
          <a:xfrm>
            <a:off x="5209844" y="1684981"/>
            <a:ext cx="6651205" cy="1846629"/>
          </a:xfrm>
          <a:prstGeom prst="rect">
            <a:avLst/>
          </a:prstGeom>
        </p:spPr>
      </p:pic>
    </p:spTree>
    <p:extLst>
      <p:ext uri="{BB962C8B-B14F-4D97-AF65-F5344CB8AC3E}">
        <p14:creationId xmlns:p14="http://schemas.microsoft.com/office/powerpoint/2010/main" val="922791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2810</TotalTime>
  <Words>1870</Words>
  <Application>Microsoft Office PowerPoint</Application>
  <PresentationFormat>Widescreen</PresentationFormat>
  <Paragraphs>195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Barber, Jessica</dc:creator>
  <cp:lastModifiedBy>Banko, Amy</cp:lastModifiedBy>
  <cp:revision>217</cp:revision>
  <dcterms:created xsi:type="dcterms:W3CDTF">2020-01-13T15:52:10Z</dcterms:created>
  <dcterms:modified xsi:type="dcterms:W3CDTF">2020-04-22T18:48:29Z</dcterms:modified>
</cp:coreProperties>
</file>