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0"/>
    <p:restoredTop sz="79786"/>
  </p:normalViewPr>
  <p:slideViewPr>
    <p:cSldViewPr snapToGrid="0" snapToObjects="1">
      <p:cViewPr varScale="1">
        <p:scale>
          <a:sx n="68" d="100"/>
          <a:sy n="68" d="100"/>
        </p:scale>
        <p:origin x="15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endParaRPr lang="en-US" dirty="0"/>
          </a:p>
          <a:p>
            <a:r>
              <a:rPr lang="en-US" sz="1200" b="0" i="0" kern="1200" dirty="0">
                <a:solidFill>
                  <a:schemeClr val="tx1"/>
                </a:solidFill>
                <a:effectLst/>
                <a:latin typeface="+mn-lt"/>
                <a:ea typeface="+mn-ea"/>
                <a:cs typeface="+mn-cs"/>
              </a:rPr>
              <a:t>GRADE 2 LESSON 17.1 In this Spark Your Learning task, students will engage in discourse focused on exploring how to:</a:t>
            </a:r>
          </a:p>
          <a:p>
            <a:r>
              <a:rPr lang="en-US" sz="1200" b="0" i="0" kern="1200" dirty="0">
                <a:solidFill>
                  <a:schemeClr val="tx1"/>
                </a:solidFill>
                <a:effectLst/>
                <a:latin typeface="+mn-lt"/>
                <a:ea typeface="+mn-ea"/>
                <a:cs typeface="+mn-cs"/>
              </a:rPr>
              <a:t>1.) </a:t>
            </a:r>
            <a:r>
              <a:rPr lang="en-US" sz="1200" b="0" i="0" u="none" strike="noStrike" kern="1200" baseline="0" dirty="0">
                <a:solidFill>
                  <a:schemeClr val="tx1"/>
                </a:solidFill>
                <a:latin typeface="+mn-lt"/>
                <a:ea typeface="+mn-ea"/>
                <a:cs typeface="+mn-cs"/>
              </a:rPr>
              <a:t>Solve problems involving three-digit subtraction by building concrete and visual models. 	</a:t>
            </a:r>
          </a:p>
          <a:p>
            <a:r>
              <a:rPr lang="en-US" sz="1200" b="0" i="0" kern="1200" dirty="0">
                <a:solidFill>
                  <a:schemeClr val="tx1"/>
                </a:solidFill>
                <a:effectLst/>
                <a:latin typeface="+mn-lt"/>
                <a:ea typeface="+mn-ea"/>
                <a:cs typeface="+mn-cs"/>
              </a:rPr>
              <a:t>2.) </a:t>
            </a:r>
            <a:r>
              <a:rPr lang="en-US" sz="1200" b="0" i="0" u="none" strike="noStrike" kern="1200" baseline="0" dirty="0">
                <a:solidFill>
                  <a:schemeClr val="tx1"/>
                </a:solidFill>
                <a:latin typeface="+mn-lt"/>
                <a:ea typeface="+mn-ea"/>
                <a:cs typeface="+mn-cs"/>
              </a:rPr>
              <a:t>Explain how to use place value and concrete models to solve subtraction problems with three-digit numbers. 	</a:t>
            </a:r>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children to compare subtracting the numbers in this problem to subtracting when both numbers have two digits.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I subtracted the tens and ones in the same way, and I kept the same hundreds digit.</a:t>
            </a:r>
          </a:p>
        </p:txBody>
      </p:sp>
      <p:sp>
        <p:nvSpPr>
          <p:cNvPr id="4" name="Slide Number Placeholder 3"/>
          <p:cNvSpPr>
            <a:spLocks noGrp="1"/>
          </p:cNvSpPr>
          <p:nvPr>
            <p:ph type="sldNum" sz="quarter" idx="5"/>
          </p:nvPr>
        </p:nvSpPr>
        <p:spPr/>
        <p:txBody>
          <a:bodyPr/>
          <a:lstStyle/>
          <a:p>
            <a:fld id="{2EAB6B55-2904-8649-9CC0-B0D0BD8881E7}" type="slidenum">
              <a:rPr lang="en-US" smtClean="0"/>
              <a:t>10</a:t>
            </a:fld>
            <a:endParaRPr lang="en-US"/>
          </a:p>
        </p:txBody>
      </p:sp>
    </p:spTree>
    <p:extLst>
      <p:ext uri="{BB962C8B-B14F-4D97-AF65-F5344CB8AC3E}">
        <p14:creationId xmlns:p14="http://schemas.microsoft.com/office/powerpoint/2010/main" val="403110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students.</a:t>
            </a: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3 Reads Language Routine to help students understand the question. </a:t>
            </a: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409464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Check children’s visual models.</a:t>
            </a:r>
          </a:p>
          <a:p>
            <a:endParaRPr lang="en-US" sz="1200" kern="1200" dirty="0">
              <a:solidFill>
                <a:schemeClr val="tx1"/>
              </a:solidFill>
              <a:effectLst/>
              <a:latin typeface="+mn-lt"/>
              <a:ea typeface="+mn-ea"/>
              <a:cs typeface="+mn-cs"/>
            </a:endParaRPr>
          </a:p>
          <a:p>
            <a:r>
              <a:rPr lang="en-US" sz="1200" b="0" dirty="0">
                <a:latin typeface="Arial" panose="020B0604020202020204" pitchFamily="34" charset="0"/>
                <a:cs typeface="Arial" panose="020B0604020202020204" pitchFamily="34" charset="0"/>
              </a:rPr>
              <a:t>334 points.</a:t>
            </a:r>
          </a:p>
        </p:txBody>
      </p:sp>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can you represent </a:t>
                </a:r>
                <a:r>
                  <a:rPr lang="en-US" sz="1200" b="1" kern="1200" dirty="0" err="1">
                    <a:solidFill>
                      <a:schemeClr val="tx1"/>
                    </a:solidFill>
                    <a:effectLst/>
                    <a:latin typeface="+mn-lt"/>
                    <a:ea typeface="+mn-ea"/>
                    <a:cs typeface="+mn-cs"/>
                  </a:rPr>
                  <a:t>Noura’s</a:t>
                </a:r>
                <a:r>
                  <a:rPr lang="en-US" sz="1200" b="1" kern="1200" dirty="0">
                    <a:solidFill>
                      <a:schemeClr val="tx1"/>
                    </a:solidFill>
                    <a:effectLst/>
                    <a:latin typeface="+mn-lt"/>
                    <a:ea typeface="+mn-ea"/>
                    <a:cs typeface="+mn-cs"/>
                  </a:rPr>
                  <a:t> points total? </a:t>
                </a:r>
                <a:r>
                  <a:rPr lang="en-US" sz="1200" kern="1200" dirty="0">
                    <a:solidFill>
                      <a:schemeClr val="tx1"/>
                    </a:solidFill>
                    <a:effectLst/>
                    <a:latin typeface="+mn-lt"/>
                    <a:ea typeface="+mn-ea"/>
                    <a:cs typeface="+mn-cs"/>
                  </a:rPr>
                  <a:t>Children’s choices of tools will vary.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can you represent Matt’s points total? </a:t>
                </a:r>
                <a:r>
                  <a:rPr lang="en-US" sz="1200" kern="1200" dirty="0">
                    <a:solidFill>
                      <a:schemeClr val="tx1"/>
                    </a:solidFill>
                    <a:effectLst/>
                    <a:latin typeface="+mn-lt"/>
                    <a:ea typeface="+mn-ea"/>
                    <a:cs typeface="+mn-cs"/>
                  </a:rPr>
                  <a:t>Children’s choices of tools will vary.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 you know Matt’s points total? </a:t>
                </a:r>
                <a:r>
                  <a:rPr lang="en-US" sz="1200" kern="1200" dirty="0">
                    <a:solidFill>
                      <a:schemeClr val="tx1"/>
                    </a:solidFill>
                    <a:effectLst/>
                    <a:latin typeface="+mn-lt"/>
                    <a:ea typeface="+mn-ea"/>
                    <a:cs typeface="+mn-cs"/>
                  </a:rPr>
                  <a:t>I count the number of hundreds, tens, and ones that are left.</a:t>
                </a:r>
              </a:p>
              <a:p>
                <a:endParaRPr lang="en-US" sz="1200" b="1" dirty="0">
                  <a:solidFill>
                    <a:srgbClr val="4C4E5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 Select students who have used various strategies and tools to share with the class how they solved the problem. Have students discuss why they chose a specific strategy or tool.</a:t>
                </a:r>
              </a:p>
            </p:txBody>
          </p:sp>
        </mc:Choice>
        <mc:Fallback xmlns="">
          <p:sp>
            <p:nvSpPr>
              <p:cNvPr id="3" name="Notes Placeholder 2"/>
              <p:cNvSpPr>
                <a:spLocks noGrp="1"/>
              </p:cNvSpPr>
              <p:nvPr>
                <p:ph type="body" idx="1"/>
              </p:nvPr>
            </p:nvSpPr>
            <p:spPr/>
            <p:txBody>
              <a:bodyPr/>
              <a:lstStyle/>
              <a:p>
                <a:r>
                  <a:rPr lang="en-US" b="1" dirty="0">
                    <a:solidFill>
                      <a:srgbClr val="4C4E50"/>
                    </a:solidFill>
                    <a:latin typeface="Arial" panose="020B0604020202020204" pitchFamily="34" charset="0"/>
                    <a:cs typeface="Arial" panose="020B0604020202020204" pitchFamily="34" charset="0"/>
                  </a:rPr>
                  <a:t>How can you show the amount of flour that will fill one 1-pound sack with a fraction? </a:t>
                </a:r>
                <a:r>
                  <a:rPr lang="en-US" sz="1200" kern="1200" dirty="0">
                    <a:solidFill>
                      <a:schemeClr val="tx1"/>
                    </a:solidFill>
                    <a:effectLst/>
                    <a:latin typeface="+mn-lt"/>
                    <a:ea typeface="+mn-ea"/>
                    <a:cs typeface="+mn-cs"/>
                  </a:rPr>
                  <a:t>Possible answer: Four bags of flour will fit into one 1-pound sack of flour, so the fraction would be 4/4 . Four 1/4-pound bags is the same as 4/4 pound.</a:t>
                </a:r>
              </a:p>
              <a:p>
                <a:pPr>
                  <a:spcAft>
                    <a:spcPts val="800"/>
                  </a:spcAft>
                </a:pPr>
                <a:endParaRPr lang="en-US" b="1" dirty="0">
                  <a:solidFill>
                    <a:srgbClr val="4C4E50"/>
                  </a:solidFill>
                  <a:latin typeface="Arial" panose="020B0604020202020204" pitchFamily="34" charset="0"/>
                  <a:cs typeface="Arial" panose="020B0604020202020204" pitchFamily="34" charset="0"/>
                </a:endParaRPr>
              </a:p>
              <a:p>
                <a:r>
                  <a:rPr lang="en-US" b="1" dirty="0">
                    <a:solidFill>
                      <a:srgbClr val="4C4E50"/>
                    </a:solidFill>
                    <a:latin typeface="Arial" panose="020B0604020202020204" pitchFamily="34" charset="0"/>
                    <a:cs typeface="Arial" panose="020B0604020202020204" pitchFamily="34" charset="0"/>
                  </a:rPr>
                  <a:t>What other tool could you use to solve the problem? Why is this tool more strategic? </a:t>
                </a:r>
                <a:r>
                  <a:rPr lang="en-US" b="0" dirty="0">
                    <a:solidFill>
                      <a:srgbClr val="4C4E50"/>
                    </a:solidFill>
                    <a:latin typeface="Arial" panose="020B0604020202020204" pitchFamily="34" charset="0"/>
                    <a:cs typeface="Arial" panose="020B0604020202020204" pitchFamily="34" charset="0"/>
                  </a:rPr>
                  <a:t>St</a:t>
                </a:r>
                <a:r>
                  <a:rPr lang="en-US" sz="1200" kern="1200" dirty="0">
                    <a:solidFill>
                      <a:schemeClr val="tx1"/>
                    </a:solidFill>
                    <a:effectLst/>
                    <a:latin typeface="+mn-lt"/>
                    <a:ea typeface="+mn-ea"/>
                    <a:cs typeface="+mn-cs"/>
                  </a:rPr>
                  <a:t>udents’ choices of strategies and tools will vary. Possible answer: I can use eight 1/4-fraction strips, four for each sack. I can also draw four 1/4-pound bags to equal each 1-pound sack.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4C4E50"/>
                  </a:solidFill>
                  <a:latin typeface="Arial" panose="020B0604020202020204" pitchFamily="34" charset="0"/>
                  <a:cs typeface="Arial" panose="020B0604020202020204" pitchFamily="34" charset="0"/>
                </a:endParaRPr>
              </a:p>
              <a:p>
                <a:r>
                  <a:rPr lang="en-US" b="1" dirty="0">
                    <a:solidFill>
                      <a:srgbClr val="4C4E50"/>
                    </a:solidFill>
                    <a:latin typeface="Arial" panose="020B0604020202020204" pitchFamily="34" charset="0"/>
                    <a:cs typeface="Arial" panose="020B0604020202020204" pitchFamily="34" charset="0"/>
                  </a:rPr>
                  <a:t>If you have two 1-pound sacks of flour, how many </a:t>
                </a:r>
                <a:r>
                  <a:rPr lang="en-US" b="1" i="0">
                    <a:solidFill>
                      <a:srgbClr val="4C4E50"/>
                    </a:solidFill>
                    <a:latin typeface="Cambria Math" panose="02040503050406030204" pitchFamily="18" charset="0"/>
                    <a:cs typeface="Arial" panose="020B0604020202020204" pitchFamily="34" charset="0"/>
                  </a:rPr>
                  <a:t>𝟏/(𝟒 )  </a:t>
                </a:r>
                <a:r>
                  <a:rPr lang="en-US" b="1" dirty="0">
                    <a:solidFill>
                      <a:srgbClr val="4C4E50"/>
                    </a:solidFill>
                    <a:latin typeface="Arial" panose="020B0604020202020204" pitchFamily="34" charset="0"/>
                    <a:cs typeface="Arial" panose="020B0604020202020204" pitchFamily="34" charset="0"/>
                  </a:rPr>
                  <a:t>-pound bags of flour will you use to fill the sacks? </a:t>
                </a:r>
                <a:r>
                  <a:rPr lang="en-US" sz="1200" kern="1200" dirty="0">
                    <a:solidFill>
                      <a:schemeClr val="tx1"/>
                    </a:solidFill>
                    <a:effectLst/>
                    <a:latin typeface="+mn-lt"/>
                    <a:ea typeface="+mn-ea"/>
                    <a:cs typeface="+mn-cs"/>
                  </a:rPr>
                  <a:t>Possible answer: Since 4 bags will fill one sack, I will need 8 bags to fill two sacks.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4C4E50"/>
                  </a:solidFill>
                  <a:latin typeface="Arial" panose="020B0604020202020204" pitchFamily="34" charset="0"/>
                  <a:cs typeface="Arial" panose="020B0604020202020204" pitchFamily="34" charset="0"/>
                </a:endParaRPr>
              </a:p>
              <a:p>
                <a:endParaRPr lang="en-US" sz="1200" b="1" dirty="0">
                  <a:solidFill>
                    <a:srgbClr val="4C4E5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 Select students who have used various strategies and tools to share with the class how they solved the problem. Have students discuss why they chose a specific strategy or tool.</a:t>
                </a:r>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use base-ten blocks and a quick picture to represent subtraction, they are demonstrating understanding of how to use both  concrete and visual models to solve a problem.</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Have these students . . . </a:t>
            </a:r>
            <a:r>
              <a:rPr lang="en-US" sz="1200" kern="1200" dirty="0">
                <a:solidFill>
                  <a:schemeClr val="tx1"/>
                </a:solidFill>
                <a:effectLst/>
                <a:latin typeface="+mn-lt"/>
                <a:ea typeface="+mn-ea"/>
                <a:cs typeface="+mn-cs"/>
              </a:rPr>
              <a:t>share and explain how they solved the problem.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kern="1200" dirty="0">
                <a:solidFill>
                  <a:schemeClr val="tx1"/>
                </a:solidFill>
                <a:effectLst/>
                <a:latin typeface="+mn-lt"/>
                <a:ea typeface="+mn-ea"/>
                <a:cs typeface="+mn-cs"/>
              </a:rPr>
              <a:t>-How did you know which blocks to subtract?</a:t>
            </a:r>
          </a:p>
          <a:p>
            <a:r>
              <a:rPr lang="en-US" sz="1200" kern="1200" dirty="0">
                <a:solidFill>
                  <a:schemeClr val="tx1"/>
                </a:solidFill>
                <a:effectLst/>
                <a:latin typeface="+mn-lt"/>
                <a:ea typeface="+mn-ea"/>
                <a:cs typeface="+mn-cs"/>
              </a:rPr>
              <a:t>-How is using a quick picture like using blocks?</a:t>
            </a:r>
          </a:p>
          <a:p>
            <a:r>
              <a:rPr lang="en-US" sz="1200" kern="1200" dirty="0">
                <a:solidFill>
                  <a:schemeClr val="tx1"/>
                </a:solidFill>
                <a:effectLst/>
                <a:latin typeface="+mn-lt"/>
                <a:ea typeface="+mn-ea"/>
                <a:cs typeface="+mn-cs"/>
              </a:rPr>
              <a:t>-Why might you choose one strategy instead of the other?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draw a quick picture but do not show subtraction by crossing out, they may not understand the importance of keeping track of their work.</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Activate prior knowledge . . . </a:t>
            </a:r>
            <a:r>
              <a:rPr lang="en-US" sz="1200" kern="1200" dirty="0">
                <a:solidFill>
                  <a:schemeClr val="tx1"/>
                </a:solidFill>
                <a:effectLst/>
                <a:latin typeface="+mn-lt"/>
                <a:ea typeface="+mn-ea"/>
                <a:cs typeface="+mn-cs"/>
              </a:rPr>
              <a:t>by reminding children that showing their work allows them to keep track of what they have done.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dirty="0">
                <a:solidFill>
                  <a:srgbClr val="FFFFFF"/>
                </a:solidFill>
                <a:latin typeface="Arial" panose="020B0604020202020204" pitchFamily="34" charset="0"/>
                <a:cs typeface="Arial" panose="020B0604020202020204" pitchFamily="34" charset="0"/>
              </a:rPr>
              <a:t>-</a:t>
            </a:r>
            <a:r>
              <a:rPr lang="en-US" sz="1200" kern="1200" dirty="0">
                <a:solidFill>
                  <a:schemeClr val="tx1"/>
                </a:solidFill>
                <a:effectLst/>
                <a:latin typeface="+mn-lt"/>
                <a:ea typeface="+mn-ea"/>
                <a:cs typeface="+mn-cs"/>
              </a:rPr>
              <a:t>When you used blocks, how did you show subtraction?</a:t>
            </a:r>
          </a:p>
          <a:p>
            <a:r>
              <a:rPr lang="en-US" sz="1200" kern="1200" dirty="0">
                <a:solidFill>
                  <a:schemeClr val="tx1"/>
                </a:solidFill>
                <a:effectLst/>
                <a:latin typeface="+mn-lt"/>
                <a:ea typeface="+mn-ea"/>
                <a:cs typeface="+mn-cs"/>
              </a:rPr>
              <a:t>-How could you show the same subtraction on your visual model?</a:t>
            </a:r>
          </a:p>
          <a:p>
            <a:r>
              <a:rPr lang="en-US" sz="1200" kern="1200" dirty="0">
                <a:solidFill>
                  <a:schemeClr val="tx1"/>
                </a:solidFill>
                <a:effectLst/>
                <a:latin typeface="+mn-lt"/>
                <a:ea typeface="+mn-ea"/>
                <a:cs typeface="+mn-cs"/>
              </a:rPr>
              <a:t>-How is showing your work different for a concrete model and a visual model?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an incorrect representation where a student adds instead of subtracts.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a:t>
            </a:r>
            <a:r>
              <a:rPr lang="en-US" sz="1200" kern="1200" dirty="0">
                <a:solidFill>
                  <a:schemeClr val="tx1"/>
                </a:solidFill>
                <a:effectLst/>
                <a:latin typeface="+mn-lt"/>
                <a:ea typeface="+mn-ea"/>
                <a:cs typeface="+mn-cs"/>
              </a:rPr>
              <a:t> add instead of subtracting, they may not understand the problem.</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Then intervene . . . </a:t>
            </a:r>
            <a:r>
              <a:rPr lang="en-US" sz="1200" kern="1200" dirty="0">
                <a:solidFill>
                  <a:schemeClr val="tx1"/>
                </a:solidFill>
                <a:effectLst/>
                <a:latin typeface="+mn-lt"/>
                <a:ea typeface="+mn-ea"/>
                <a:cs typeface="+mn-cs"/>
              </a:rPr>
              <a:t>by reviewing the information that is given and the question that is asked.</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a:t>
            </a:r>
          </a:p>
          <a:p>
            <a:r>
              <a:rPr lang="en-US" sz="1200" kern="1200" dirty="0">
                <a:solidFill>
                  <a:schemeClr val="tx1"/>
                </a:solidFill>
                <a:effectLst/>
                <a:latin typeface="+mn-lt"/>
                <a:ea typeface="+mn-ea"/>
                <a:cs typeface="+mn-cs"/>
              </a:rPr>
              <a:t>-If Matt's points are less, are there more or fewer?</a:t>
            </a:r>
          </a:p>
          <a:p>
            <a:r>
              <a:rPr lang="en-US" sz="1200" kern="1200" dirty="0">
                <a:solidFill>
                  <a:schemeClr val="tx1"/>
                </a:solidFill>
                <a:effectLst/>
                <a:latin typeface="+mn-lt"/>
                <a:ea typeface="+mn-ea"/>
                <a:cs typeface="+mn-cs"/>
              </a:rPr>
              <a:t>-What operation represents taking some away to find a lesser number?</a:t>
            </a:r>
          </a:p>
        </p:txBody>
      </p:sp>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23479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5/4/2020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5/4/2020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11.png"/><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image" Target="../media/image7.png"/><Relationship Id="rId10" Type="http://schemas.openxmlformats.org/officeDocument/2006/relationships/image" Target="../media/image6.emf"/><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10B2892-0F78-AA4D-9147-959DA12D4B70}"/>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nSpc>
                <a:spcPct val="170000"/>
              </a:lnSpc>
            </a:pPr>
            <a:r>
              <a:rPr lang="en-US" sz="1200" b="1" dirty="0">
                <a:solidFill>
                  <a:schemeClr val="bg1"/>
                </a:solidFill>
                <a:latin typeface="Arial" panose="020B0604020202020204" pitchFamily="34" charset="0"/>
                <a:cs typeface="Arial" panose="020B0604020202020204" pitchFamily="34" charset="0"/>
              </a:rPr>
              <a:t>Grade 2 </a:t>
            </a:r>
            <a:r>
              <a:rPr lang="en-US" sz="800" b="1" baseline="30000" dirty="0">
                <a:solidFill>
                  <a:schemeClr val="bg1"/>
                </a:solidFill>
                <a:latin typeface="Arial Black" panose="020B0604020202020204" pitchFamily="34" charset="0"/>
                <a:cs typeface="Arial Black"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 Lesson 17.1 – Represent Three-Digit Subtraction</a:t>
            </a:r>
          </a:p>
        </p:txBody>
      </p:sp>
      <p:pic>
        <p:nvPicPr>
          <p:cNvPr id="6" name="Picture 5">
            <a:extLst>
              <a:ext uri="{FF2B5EF4-FFF2-40B4-BE49-F238E27FC236}">
                <a16:creationId xmlns:a16="http://schemas.microsoft.com/office/drawing/2014/main" id="{7BC2D55E-5250-E949-AEAE-C00519294705}"/>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Lst>
          </p:cNvPr>
          <p:cNvPicPr>
            <a:picLocks noChangeAspect="1"/>
          </p:cNvPicPr>
          <p:nvPr/>
        </p:nvPicPr>
        <p:blipFill>
          <a:blip r:embed="rId5"/>
          <a:stretch>
            <a:fillRect/>
          </a:stretch>
        </p:blipFill>
        <p:spPr>
          <a:xfrm>
            <a:off x="10553700" y="0"/>
            <a:ext cx="1638300" cy="1638300"/>
          </a:xfrm>
          <a:prstGeom prst="rect">
            <a:avLst/>
          </a:prstGeom>
        </p:spPr>
      </p:pic>
      <p:sp>
        <p:nvSpPr>
          <p:cNvPr id="8" name="Rectangle 7">
            <a:extLst>
              <a:ext uri="{FF2B5EF4-FFF2-40B4-BE49-F238E27FC236}">
                <a16:creationId xmlns:a16="http://schemas.microsoft.com/office/drawing/2014/main" id="{5BEDC149-3A29-6242-B26C-DEBA64C56684}"/>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0"/>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descr="A picture containing drawing&#10;&#10;Description automatically generated">
            <a:extLst>
              <a:ext uri="{FF2B5EF4-FFF2-40B4-BE49-F238E27FC236}">
                <a16:creationId xmlns:a16="http://schemas.microsoft.com/office/drawing/2014/main" id="{0466BAB0-8549-7046-B211-12686096BCA2}"/>
              </a:ext>
            </a:extLst>
          </p:cNvPr>
          <p:cNvPicPr>
            <a:picLocks noChangeAspect="1"/>
          </p:cNvPicPr>
          <p:nvPr/>
        </p:nvPicPr>
        <p:blipFill>
          <a:blip r:embed="rId10"/>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469856" y="2663688"/>
            <a:ext cx="5626144" cy="1102406"/>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D8BFA992-309E-7742-A298-66A3CAC6E605}"/>
              </a:ext>
            </a:extLst>
          </p:cNvPr>
          <p:cNvPicPr>
            <a:picLocks noChangeAspect="1"/>
          </p:cNvPicPr>
          <p:nvPr/>
        </p:nvPicPr>
        <p:blipFill>
          <a:blip r:embed="rId10"/>
          <a:stretch>
            <a:fillRect/>
          </a:stretch>
        </p:blipFill>
        <p:spPr>
          <a:xfrm>
            <a:off x="625201" y="2821552"/>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292994" y="2762849"/>
            <a:ext cx="4803005" cy="667246"/>
          </a:xfrm>
          <a:prstGeom prst="rect">
            <a:avLst/>
          </a:prstGeom>
          <a:noFill/>
        </p:spPr>
        <p:txBody>
          <a:bodyPr wrap="square" lIns="0" tIns="251999" rIns="144000" bIns="0" rtlCol="0" anchor="ctr" anchorCtr="0">
            <a:noAutofit/>
          </a:bodyPr>
          <a:lstStyle/>
          <a:p>
            <a:r>
              <a:rPr lang="en-IE" sz="2400" b="1" i="0" kern="1200" dirty="0">
                <a:solidFill>
                  <a:srgbClr val="900170"/>
                </a:solidFill>
                <a:effectLst/>
                <a:latin typeface="Arial" panose="020B0604020202020204" pitchFamily="34" charset="0"/>
                <a:cs typeface="Arial" panose="020B0604020202020204" pitchFamily="34" charset="0"/>
              </a:rPr>
              <a:t>Turn and Talk  </a:t>
            </a:r>
            <a:r>
              <a:rPr lang="en-US" sz="2000" dirty="0">
                <a:latin typeface="Arial" panose="020B0604020202020204" pitchFamily="34" charset="0"/>
                <a:cs typeface="Arial" panose="020B0604020202020204" pitchFamily="34" charset="0"/>
              </a:rPr>
              <a:t>How did you subtract in this problem? How would you subtract if both numbers have two digits? </a:t>
            </a:r>
            <a:endParaRPr lang="en-US" dirty="0">
              <a:latin typeface="Arial" panose="020B0604020202020204" pitchFamily="34" charset="0"/>
              <a:cs typeface="Arial" panose="020B0604020202020204" pitchFamily="34" charset="0"/>
            </a:endParaRPr>
          </a:p>
        </p:txBody>
      </p:sp>
      <p:sp>
        <p:nvSpPr>
          <p:cNvPr id="39" name="Rounded Rectangle 38">
            <a:hlinkClick r:id="rId11" action="ppaction://hlinksldjump"/>
            <a:extLst>
              <a:ext uri="{FF2B5EF4-FFF2-40B4-BE49-F238E27FC236}">
                <a16:creationId xmlns:a16="http://schemas.microsoft.com/office/drawing/2014/main" id="{EF3D3376-DA52-724E-A4BC-DD178D8D4EDE}"/>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40" name="Rounded Rectangle 39">
            <a:hlinkClick r:id="rId12" action="ppaction://hlinksldjump"/>
            <a:extLst>
              <a:ext uri="{FF2B5EF4-FFF2-40B4-BE49-F238E27FC236}">
                <a16:creationId xmlns:a16="http://schemas.microsoft.com/office/drawing/2014/main" id="{FB111C20-F9B4-9047-A998-F48682BDCD7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3" action="ppaction://hlinksldjump"/>
            <a:extLst>
              <a:ext uri="{FF2B5EF4-FFF2-40B4-BE49-F238E27FC236}">
                <a16:creationId xmlns:a16="http://schemas.microsoft.com/office/drawing/2014/main" id="{5A6E5E6F-F286-8846-A840-23D88BD5590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TextBox 29">
            <a:extLst>
              <a:ext uri="{FF2B5EF4-FFF2-40B4-BE49-F238E27FC236}">
                <a16:creationId xmlns:a16="http://schemas.microsoft.com/office/drawing/2014/main" id="{958E1F45-1CF6-0A4C-BA96-8A1944C52F72}"/>
              </a:ext>
            </a:extLst>
          </p:cNvPr>
          <p:cNvSpPr txBox="1"/>
          <p:nvPr/>
        </p:nvSpPr>
        <p:spPr>
          <a:xfrm>
            <a:off x="6673666" y="4153856"/>
            <a:ext cx="5451931" cy="2092881"/>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Noura</a:t>
            </a:r>
            <a:r>
              <a:rPr lang="en-US" sz="2000" dirty="0">
                <a:latin typeface="Arial" panose="020B0604020202020204" pitchFamily="34" charset="0"/>
                <a:cs typeface="Arial" panose="020B0604020202020204" pitchFamily="34" charset="0"/>
              </a:rPr>
              <a:t> and Matt play a video game.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has 3 hundreds, 8 tens, 7 ones. Matt’s points total is 5 tens 3 ones less than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a:t>
            </a:r>
          </a:p>
          <a:p>
            <a:endParaRPr lang="en-US" sz="1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What is Matt’s point total? Show your work with a visual model.</a:t>
            </a:r>
          </a:p>
        </p:txBody>
      </p:sp>
      <p:sp>
        <p:nvSpPr>
          <p:cNvPr id="33" name="Rectangle 32">
            <a:extLst>
              <a:ext uri="{FF2B5EF4-FFF2-40B4-BE49-F238E27FC236}">
                <a16:creationId xmlns:a16="http://schemas.microsoft.com/office/drawing/2014/main" id="{81AB5A18-56A7-C342-B152-04C777847C24}"/>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34" name="Picture 33">
            <a:extLst>
              <a:ext uri="{FF2B5EF4-FFF2-40B4-BE49-F238E27FC236}">
                <a16:creationId xmlns:a16="http://schemas.microsoft.com/office/drawing/2014/main" id="{41CF9BA7-97BB-7F4F-A98D-7C03DC7C11B1}"/>
              </a:ext>
            </a:extLst>
          </p:cNvPr>
          <p:cNvPicPr>
            <a:picLocks noChangeAspect="1"/>
          </p:cNvPicPr>
          <p:nvPr/>
        </p:nvPicPr>
        <p:blipFill>
          <a:blip r:embed="rId14"/>
          <a:stretch>
            <a:fillRect/>
          </a:stretch>
        </p:blipFill>
        <p:spPr>
          <a:xfrm>
            <a:off x="7096022" y="974761"/>
            <a:ext cx="4242426" cy="3214914"/>
          </a:xfrm>
          <a:prstGeom prst="rect">
            <a:avLst/>
          </a:prstGeom>
        </p:spPr>
      </p:pic>
    </p:spTree>
    <p:extLst>
      <p:ext uri="{BB962C8B-B14F-4D97-AF65-F5344CB8AC3E}">
        <p14:creationId xmlns:p14="http://schemas.microsoft.com/office/powerpoint/2010/main" val="368434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36" name="Rounded Rectangle 35">
            <a:hlinkClick r:id="rId10" action="ppaction://hlinksldjump"/>
            <a:extLst>
              <a:ext uri="{FF2B5EF4-FFF2-40B4-BE49-F238E27FC236}">
                <a16:creationId xmlns:a16="http://schemas.microsoft.com/office/drawing/2014/main" id="{32C1E2FF-AF97-6A47-A96F-00215661A775}"/>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1" action="ppaction://hlinksldjump"/>
            <a:extLst>
              <a:ext uri="{FF2B5EF4-FFF2-40B4-BE49-F238E27FC236}">
                <a16:creationId xmlns:a16="http://schemas.microsoft.com/office/drawing/2014/main" id="{F2CFC513-340F-9F43-BF74-FEFF7CAB7C0F}"/>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2" action="ppaction://hlinksldjump"/>
            <a:extLst>
              <a:ext uri="{FF2B5EF4-FFF2-40B4-BE49-F238E27FC236}">
                <a16:creationId xmlns:a16="http://schemas.microsoft.com/office/drawing/2014/main" id="{FC53147E-15BC-EE47-8EE9-5A54BC91CAA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19" name="TextBox 18">
            <a:extLst>
              <a:ext uri="{FF2B5EF4-FFF2-40B4-BE49-F238E27FC236}">
                <a16:creationId xmlns:a16="http://schemas.microsoft.com/office/drawing/2014/main" id="{3604A7AC-79B0-A34E-9FC2-187D70B9BD4C}"/>
              </a:ext>
            </a:extLst>
          </p:cNvPr>
          <p:cNvSpPr txBox="1"/>
          <p:nvPr/>
        </p:nvSpPr>
        <p:spPr>
          <a:xfrm>
            <a:off x="469854" y="1513870"/>
            <a:ext cx="5626146" cy="3046988"/>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Noura</a:t>
            </a:r>
            <a:r>
              <a:rPr lang="en-US" sz="2400" dirty="0">
                <a:latin typeface="Arial" panose="020B0604020202020204" pitchFamily="34" charset="0"/>
                <a:cs typeface="Arial" panose="020B0604020202020204" pitchFamily="34" charset="0"/>
              </a:rPr>
              <a:t> and Matt play a video game. </a:t>
            </a:r>
            <a:r>
              <a:rPr lang="en-US" sz="2400" dirty="0" err="1">
                <a:latin typeface="Arial" panose="020B0604020202020204" pitchFamily="34" charset="0"/>
                <a:cs typeface="Arial" panose="020B0604020202020204" pitchFamily="34" charset="0"/>
              </a:rPr>
              <a:t>Noura’s</a:t>
            </a:r>
            <a:r>
              <a:rPr lang="en-US" sz="2400" dirty="0">
                <a:latin typeface="Arial" panose="020B0604020202020204" pitchFamily="34" charset="0"/>
                <a:cs typeface="Arial" panose="020B0604020202020204" pitchFamily="34" charset="0"/>
              </a:rPr>
              <a:t> points total has 3 hundreds, 8 tens, 7 ones. Matt’s points total is 5 tens 3 ones less than </a:t>
            </a:r>
            <a:r>
              <a:rPr lang="en-US" sz="2400" dirty="0" err="1">
                <a:latin typeface="Arial" panose="020B0604020202020204" pitchFamily="34" charset="0"/>
                <a:cs typeface="Arial" panose="020B0604020202020204" pitchFamily="34" charset="0"/>
              </a:rPr>
              <a:t>Noura’s</a:t>
            </a:r>
            <a:r>
              <a:rPr lang="en-US" sz="2400" dirty="0">
                <a:latin typeface="Arial" panose="020B0604020202020204" pitchFamily="34" charset="0"/>
                <a:cs typeface="Arial" panose="020B0604020202020204" pitchFamily="34" charset="0"/>
              </a:rPr>
              <a:t> points total.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What is Matt’s point total? Show your work with a visual model.</a:t>
            </a:r>
          </a:p>
          <a:p>
            <a:endParaRPr lang="en-US" sz="24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0A7E295-F213-014C-BFC7-8100C834B6A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3" name="Picture 2">
            <a:extLst>
              <a:ext uri="{FF2B5EF4-FFF2-40B4-BE49-F238E27FC236}">
                <a16:creationId xmlns:a16="http://schemas.microsoft.com/office/drawing/2014/main" id="{AF0F0E61-68B3-C74E-92D0-DDAA310FD9C2}"/>
              </a:ext>
            </a:extLst>
          </p:cNvPr>
          <p:cNvPicPr>
            <a:picLocks noChangeAspect="1"/>
          </p:cNvPicPr>
          <p:nvPr/>
        </p:nvPicPr>
        <p:blipFill>
          <a:blip r:embed="rId13"/>
          <a:stretch>
            <a:fillRect/>
          </a:stretch>
        </p:blipFill>
        <p:spPr>
          <a:xfrm>
            <a:off x="6895055" y="1217415"/>
            <a:ext cx="4731211" cy="3585316"/>
          </a:xfrm>
          <a:prstGeom prst="rect">
            <a:avLst/>
          </a:prstGeom>
        </p:spPr>
      </p:pic>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261309" y="1525994"/>
            <a:ext cx="6430436" cy="2677656"/>
          </a:xfrm>
          <a:prstGeom prst="rect">
            <a:avLst/>
          </a:prstGeom>
          <a:noFill/>
        </p:spPr>
        <p:txBody>
          <a:bodyPr wrap="square" lIns="90000"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do you know about video games?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video games have you played? What do you like about them?</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Look at the students’ faces. How do you think they are feeling? Why? </a:t>
            </a:r>
          </a:p>
        </p:txBody>
      </p:sp>
      <p:sp>
        <p:nvSpPr>
          <p:cNvPr id="36" name="Rounded Rectangle 35">
            <a:hlinkClick r:id="rId10" action="ppaction://hlinksldjump"/>
            <a:extLst>
              <a:ext uri="{FF2B5EF4-FFF2-40B4-BE49-F238E27FC236}">
                <a16:creationId xmlns:a16="http://schemas.microsoft.com/office/drawing/2014/main" id="{88A34152-4B0D-AC4B-ABB1-EC07BC8071C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1" action="ppaction://hlinksldjump"/>
            <a:extLst>
              <a:ext uri="{FF2B5EF4-FFF2-40B4-BE49-F238E27FC236}">
                <a16:creationId xmlns:a16="http://schemas.microsoft.com/office/drawing/2014/main" id="{379367E1-9EF2-914D-B3E3-097BED2AB4B6}"/>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2" action="ppaction://hlinksldjump"/>
            <a:extLst>
              <a:ext uri="{FF2B5EF4-FFF2-40B4-BE49-F238E27FC236}">
                <a16:creationId xmlns:a16="http://schemas.microsoft.com/office/drawing/2014/main" id="{69CD765C-0A7E-7440-A4C9-F7ED43D9530B}"/>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19" name="Rectangle 18">
            <a:extLst>
              <a:ext uri="{FF2B5EF4-FFF2-40B4-BE49-F238E27FC236}">
                <a16:creationId xmlns:a16="http://schemas.microsoft.com/office/drawing/2014/main" id="{F8ED551B-5E59-F048-946C-9D7AB0E0C19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29" name="Picture 28">
            <a:extLst>
              <a:ext uri="{FF2B5EF4-FFF2-40B4-BE49-F238E27FC236}">
                <a16:creationId xmlns:a16="http://schemas.microsoft.com/office/drawing/2014/main" id="{F5EE8ABB-7115-064B-A1B2-A05BF67BA16B}"/>
              </a:ext>
            </a:extLst>
          </p:cNvPr>
          <p:cNvPicPr>
            <a:picLocks noChangeAspect="1"/>
          </p:cNvPicPr>
          <p:nvPr/>
        </p:nvPicPr>
        <p:blipFill>
          <a:blip r:embed="rId13"/>
          <a:stretch>
            <a:fillRect/>
          </a:stretch>
        </p:blipFill>
        <p:spPr>
          <a:xfrm>
            <a:off x="6895055" y="1217415"/>
            <a:ext cx="4731211" cy="3585316"/>
          </a:xfrm>
          <a:prstGeom prst="rect">
            <a:avLst/>
          </a:prstGeom>
        </p:spPr>
      </p:pic>
    </p:spTree>
    <p:extLst>
      <p:ext uri="{BB962C8B-B14F-4D97-AF65-F5344CB8AC3E}">
        <p14:creationId xmlns:p14="http://schemas.microsoft.com/office/powerpoint/2010/main" val="1993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383F5742-83AC-924C-95C8-9DA7310DDAA2}"/>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Three Reads</a:t>
            </a:r>
          </a:p>
        </p:txBody>
      </p:sp>
      <p:sp>
        <p:nvSpPr>
          <p:cNvPr id="15" name="TextBox 14">
            <a:extLst>
              <a:ext uri="{FF2B5EF4-FFF2-40B4-BE49-F238E27FC236}">
                <a16:creationId xmlns:a16="http://schemas.microsoft.com/office/drawing/2014/main" id="{0FD5D77A-31BB-E943-AAE7-7878E33B4F1F}"/>
              </a:ext>
            </a:extLst>
          </p:cNvPr>
          <p:cNvSpPr txBox="1"/>
          <p:nvPr/>
        </p:nvSpPr>
        <p:spPr>
          <a:xfrm>
            <a:off x="349585" y="1236170"/>
            <a:ext cx="6424439" cy="4119076"/>
          </a:xfrm>
          <a:prstGeom prst="rect">
            <a:avLst/>
          </a:prstGeom>
          <a:noFill/>
        </p:spPr>
        <p:txBody>
          <a:bodyPr wrap="square" rtlCol="0">
            <a:spAutoFit/>
          </a:bodyPr>
          <a:lstStyle/>
          <a:p>
            <a:r>
              <a:rPr lang="en-US" b="1" dirty="0">
                <a:solidFill>
                  <a:srgbClr val="2785CC"/>
                </a:solidFill>
                <a:latin typeface="Arial" panose="020B0604020202020204" pitchFamily="34" charset="0"/>
                <a:cs typeface="Arial" panose="020B0604020202020204" pitchFamily="34" charset="0"/>
              </a:rPr>
              <a:t>First Read  </a:t>
            </a:r>
            <a:r>
              <a:rPr lang="en-US" dirty="0">
                <a:solidFill>
                  <a:srgbClr val="4C4E50"/>
                </a:solidFill>
                <a:latin typeface="Arial" panose="020B0604020202020204" pitchFamily="34" charset="0"/>
                <a:cs typeface="Arial" panose="020B0604020202020204" pitchFamily="34" charset="0"/>
              </a:rPr>
              <a:t>What is the problem about?</a:t>
            </a:r>
          </a:p>
          <a:p>
            <a:r>
              <a:rPr lang="en-US" dirty="0">
                <a:solidFill>
                  <a:srgbClr val="ED008C"/>
                </a:solidFill>
                <a:latin typeface="Arial" panose="020B0604020202020204" pitchFamily="34" charset="0"/>
                <a:cs typeface="Arial" panose="020B0604020202020204" pitchFamily="34" charset="0"/>
              </a:rPr>
              <a:t>Possible answer: </a:t>
            </a:r>
            <a:r>
              <a:rPr lang="en-US" dirty="0" err="1">
                <a:solidFill>
                  <a:srgbClr val="ED008C"/>
                </a:solidFill>
                <a:latin typeface="Arial" panose="020B0604020202020204" pitchFamily="34" charset="0"/>
                <a:cs typeface="Arial" panose="020B0604020202020204" pitchFamily="34" charset="0"/>
              </a:rPr>
              <a:t>Noura</a:t>
            </a:r>
            <a:r>
              <a:rPr lang="en-US" dirty="0">
                <a:solidFill>
                  <a:srgbClr val="ED008C"/>
                </a:solidFill>
                <a:latin typeface="Arial" panose="020B0604020202020204" pitchFamily="34" charset="0"/>
                <a:cs typeface="Arial" panose="020B0604020202020204" pitchFamily="34" charset="0"/>
              </a:rPr>
              <a:t> and Matt are playing a video game.</a:t>
            </a:r>
          </a:p>
          <a:p>
            <a:endParaRPr lang="en-US" dirty="0">
              <a:solidFill>
                <a:srgbClr val="ED008C"/>
              </a:solidFill>
              <a:latin typeface="Arial" panose="020B0604020202020204" pitchFamily="34" charset="0"/>
              <a:cs typeface="Arial" panose="020B0604020202020204" pitchFamily="34" charset="0"/>
            </a:endParaRPr>
          </a:p>
          <a:p>
            <a:pPr>
              <a:spcAft>
                <a:spcPts val="800"/>
              </a:spcAft>
              <a:defRPr/>
            </a:pPr>
            <a:r>
              <a:rPr lang="en-US" b="1" dirty="0">
                <a:solidFill>
                  <a:srgbClr val="2785CC"/>
                </a:solidFill>
                <a:latin typeface="Arial" panose="020B0604020202020204" pitchFamily="34" charset="0"/>
                <a:cs typeface="Arial" panose="020B0604020202020204" pitchFamily="34" charset="0"/>
              </a:rPr>
              <a:t>Second Read  </a:t>
            </a:r>
            <a:r>
              <a:rPr lang="en-US" dirty="0">
                <a:solidFill>
                  <a:srgbClr val="4C4E50"/>
                </a:solidFill>
                <a:latin typeface="Arial" panose="020B0604020202020204" pitchFamily="34" charset="0"/>
                <a:cs typeface="Arial" panose="020B0604020202020204" pitchFamily="34" charset="0"/>
              </a:rPr>
              <a:t>What do each of the numbers describe?</a:t>
            </a:r>
            <a:endParaRPr lang="en-US" b="1" dirty="0">
              <a:solidFill>
                <a:srgbClr val="2785CC"/>
              </a:solidFill>
              <a:latin typeface="Arial" panose="020B0604020202020204" pitchFamily="34" charset="0"/>
              <a:cs typeface="Arial" panose="020B0604020202020204" pitchFamily="34" charset="0"/>
            </a:endParaRPr>
          </a:p>
          <a:p>
            <a:r>
              <a:rPr lang="en-US" dirty="0" err="1">
                <a:solidFill>
                  <a:srgbClr val="ED008C"/>
                </a:solidFill>
                <a:latin typeface="Arial" panose="020B0604020202020204" pitchFamily="34" charset="0"/>
                <a:cs typeface="Arial" panose="020B0604020202020204" pitchFamily="34" charset="0"/>
              </a:rPr>
              <a:t>Noura</a:t>
            </a:r>
            <a:r>
              <a:rPr lang="en-US" dirty="0">
                <a:solidFill>
                  <a:srgbClr val="ED008C"/>
                </a:solidFill>
                <a:latin typeface="Arial" panose="020B0604020202020204" pitchFamily="34" charset="0"/>
                <a:cs typeface="Arial" panose="020B0604020202020204" pitchFamily="34" charset="0"/>
              </a:rPr>
              <a:t> has 3 hundreds, 8 tens, and 7 ones for points. Matt’s points total is 5 tens and 3 ones less than </a:t>
            </a:r>
            <a:r>
              <a:rPr lang="en-US" dirty="0" err="1">
                <a:solidFill>
                  <a:srgbClr val="ED008C"/>
                </a:solidFill>
                <a:latin typeface="Arial" panose="020B0604020202020204" pitchFamily="34" charset="0"/>
                <a:cs typeface="Arial" panose="020B0604020202020204" pitchFamily="34" charset="0"/>
              </a:rPr>
              <a:t>Noura’s</a:t>
            </a:r>
            <a:r>
              <a:rPr lang="en-US" dirty="0">
                <a:solidFill>
                  <a:srgbClr val="ED008C"/>
                </a:solidFill>
                <a:latin typeface="Arial" panose="020B0604020202020204" pitchFamily="34" charset="0"/>
                <a:cs typeface="Arial" panose="020B0604020202020204" pitchFamily="34" charset="0"/>
              </a:rPr>
              <a:t>.</a:t>
            </a:r>
          </a:p>
          <a:p>
            <a:endParaRPr lang="en-US" sz="1050" dirty="0">
              <a:solidFill>
                <a:srgbClr val="ED008C"/>
              </a:solidFill>
              <a:latin typeface="Arial" panose="020B0604020202020204" pitchFamily="34" charset="0"/>
              <a:cs typeface="Arial" panose="020B0604020202020204" pitchFamily="34" charset="0"/>
            </a:endParaRPr>
          </a:p>
          <a:p>
            <a:r>
              <a:rPr lang="en-US" b="1" dirty="0">
                <a:solidFill>
                  <a:srgbClr val="2785CC"/>
                </a:solidFill>
                <a:latin typeface="Arial" panose="020B0604020202020204" pitchFamily="34" charset="0"/>
                <a:cs typeface="Arial" panose="020B0604020202020204" pitchFamily="34" charset="0"/>
              </a:rPr>
              <a:t>Third Read </a:t>
            </a:r>
            <a:r>
              <a:rPr lang="en-US" dirty="0">
                <a:solidFill>
                  <a:srgbClr val="4C4E50"/>
                </a:solidFill>
                <a:latin typeface="Arial" panose="020B0604020202020204" pitchFamily="34" charset="0"/>
                <a:cs typeface="Arial" panose="020B0604020202020204" pitchFamily="34" charset="0"/>
              </a:rPr>
              <a:t>What math questions could you ask about the problem?</a:t>
            </a:r>
          </a:p>
          <a:p>
            <a:r>
              <a:rPr lang="en-US" dirty="0">
                <a:solidFill>
                  <a:srgbClr val="ED008C"/>
                </a:solidFill>
                <a:latin typeface="Arial" panose="020B0604020202020204" pitchFamily="34" charset="0"/>
                <a:cs typeface="Arial" panose="020B0604020202020204" pitchFamily="34" charset="0"/>
              </a:rPr>
              <a:t>Possible questions: </a:t>
            </a:r>
          </a:p>
          <a:p>
            <a:r>
              <a:rPr lang="en-US" dirty="0">
                <a:solidFill>
                  <a:srgbClr val="ED008C"/>
                </a:solidFill>
                <a:latin typeface="Arial" panose="020B0604020202020204" pitchFamily="34" charset="0"/>
                <a:cs typeface="Arial" panose="020B0604020202020204" pitchFamily="34" charset="0"/>
              </a:rPr>
              <a:t>How many points did Matt score in all? </a:t>
            </a:r>
          </a:p>
          <a:p>
            <a:r>
              <a:rPr lang="en-US" dirty="0">
                <a:solidFill>
                  <a:srgbClr val="ED008C"/>
                </a:solidFill>
                <a:latin typeface="Arial" panose="020B0604020202020204" pitchFamily="34" charset="0"/>
                <a:cs typeface="Arial" panose="020B0604020202020204" pitchFamily="34" charset="0"/>
              </a:rPr>
              <a:t>How can you show subtracting hundreds from hundreds, tens from tens, and ones from ones to solve?</a:t>
            </a:r>
          </a:p>
          <a:p>
            <a:endParaRPr lang="en-US" sz="1050" dirty="0">
              <a:solidFill>
                <a:srgbClr val="ED008C"/>
              </a:solidFill>
              <a:latin typeface="Arial" panose="020B0604020202020204" pitchFamily="34" charset="0"/>
              <a:cs typeface="Arial" panose="020B0604020202020204" pitchFamily="34" charset="0"/>
            </a:endParaRPr>
          </a:p>
          <a:p>
            <a:r>
              <a:rPr lang="en-US" b="1" dirty="0">
                <a:solidFill>
                  <a:srgbClr val="0070C0"/>
                </a:solidFill>
                <a:latin typeface="Arial" panose="020B0604020202020204" pitchFamily="34" charset="0"/>
                <a:cs typeface="Arial" panose="020B0604020202020204" pitchFamily="34" charset="0"/>
              </a:rPr>
              <a:t>Our question to think about</a:t>
            </a:r>
            <a:r>
              <a:rPr lang="en-US" dirty="0">
                <a:solidFill>
                  <a:srgbClr val="4C4E50"/>
                </a:solidFill>
                <a:latin typeface="Arial" panose="020B0604020202020204" pitchFamily="34" charset="0"/>
                <a:cs typeface="Arial" panose="020B0604020202020204" pitchFamily="34" charset="0"/>
              </a:rPr>
              <a:t>: What is Matt’s point total?</a:t>
            </a:r>
          </a:p>
        </p:txBody>
      </p:sp>
      <p:sp>
        <p:nvSpPr>
          <p:cNvPr id="35" name="Rounded Rectangle 34">
            <a:hlinkClick r:id="rId10" action="ppaction://hlinksldjump"/>
            <a:extLst>
              <a:ext uri="{FF2B5EF4-FFF2-40B4-BE49-F238E27FC236}">
                <a16:creationId xmlns:a16="http://schemas.microsoft.com/office/drawing/2014/main" id="{C7DFCA44-223A-D243-9DAF-D72469902A9C}"/>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6" name="Rounded Rectangle 35">
            <a:hlinkClick r:id="rId11" action="ppaction://hlinksldjump"/>
            <a:extLst>
              <a:ext uri="{FF2B5EF4-FFF2-40B4-BE49-F238E27FC236}">
                <a16:creationId xmlns:a16="http://schemas.microsoft.com/office/drawing/2014/main" id="{3CA64440-B6E4-2E4C-9DEA-7717F222DE9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7" name="Rounded Rectangle 36">
            <a:hlinkClick r:id="rId12" action="ppaction://hlinksldjump"/>
            <a:extLst>
              <a:ext uri="{FF2B5EF4-FFF2-40B4-BE49-F238E27FC236}">
                <a16:creationId xmlns:a16="http://schemas.microsoft.com/office/drawing/2014/main" id="{3CB06787-A8C1-9141-B3A9-5D2A0E1CD7D4}"/>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30D25DE6-8FBE-4E4A-B992-4BA07A1237DE}"/>
              </a:ext>
            </a:extLst>
          </p:cNvPr>
          <p:cNvSpPr/>
          <p:nvPr/>
        </p:nvSpPr>
        <p:spPr>
          <a:xfrm rot="16200000">
            <a:off x="11272337" y="5382592"/>
            <a:ext cx="1611882" cy="227764"/>
          </a:xfrm>
          <a:prstGeom prst="rect">
            <a:avLst/>
          </a:prstGeom>
        </p:spPr>
        <p:txBody>
          <a:bodyPr wrap="none" lIns="0" anchor="ctr" anchorCtr="0">
            <a:noAutofit/>
          </a:bodyPr>
          <a:lstStyle/>
          <a:p>
            <a:endParaRPr lang="en-US" sz="6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6E61509-5867-044E-BAAA-D2182B40F3B2}"/>
              </a:ext>
            </a:extLst>
          </p:cNvPr>
          <p:cNvSpPr txBox="1"/>
          <p:nvPr/>
        </p:nvSpPr>
        <p:spPr>
          <a:xfrm>
            <a:off x="7479723" y="4490118"/>
            <a:ext cx="4242426" cy="1631216"/>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Noura</a:t>
            </a:r>
            <a:r>
              <a:rPr lang="en-US" sz="2000" dirty="0">
                <a:latin typeface="Arial" panose="020B0604020202020204" pitchFamily="34" charset="0"/>
                <a:cs typeface="Arial" panose="020B0604020202020204" pitchFamily="34" charset="0"/>
              </a:rPr>
              <a:t> and Matt play a video game.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has 3 hundreds, 8 tens, 7 ones. Matt’s points total is 5 tens 3 ones less than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a:t>
            </a:r>
          </a:p>
        </p:txBody>
      </p:sp>
      <p:sp>
        <p:nvSpPr>
          <p:cNvPr id="32" name="Rectangle 31">
            <a:extLst>
              <a:ext uri="{FF2B5EF4-FFF2-40B4-BE49-F238E27FC236}">
                <a16:creationId xmlns:a16="http://schemas.microsoft.com/office/drawing/2014/main" id="{93789C5E-C106-0D4B-B53B-98E84963F7CF}"/>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34" name="Picture 33">
            <a:extLst>
              <a:ext uri="{FF2B5EF4-FFF2-40B4-BE49-F238E27FC236}">
                <a16:creationId xmlns:a16="http://schemas.microsoft.com/office/drawing/2014/main" id="{F5280CE8-74B8-DC45-A32C-4650F777F16C}"/>
              </a:ext>
            </a:extLst>
          </p:cNvPr>
          <p:cNvPicPr>
            <a:picLocks noChangeAspect="1"/>
          </p:cNvPicPr>
          <p:nvPr/>
        </p:nvPicPr>
        <p:blipFill>
          <a:blip r:embed="rId13"/>
          <a:stretch>
            <a:fillRect/>
          </a:stretch>
        </p:blipFill>
        <p:spPr>
          <a:xfrm>
            <a:off x="7383840" y="1217415"/>
            <a:ext cx="4242426" cy="3214914"/>
          </a:xfrm>
          <a:prstGeom prst="rect">
            <a:avLst/>
          </a:prstGeom>
        </p:spPr>
      </p:pic>
    </p:spTree>
    <p:extLst>
      <p:ext uri="{BB962C8B-B14F-4D97-AF65-F5344CB8AC3E}">
        <p14:creationId xmlns:p14="http://schemas.microsoft.com/office/powerpoint/2010/main" val="21556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pic>
        <p:nvPicPr>
          <p:cNvPr id="17" name="Picture 16">
            <a:extLst>
              <a:ext uri="{FF2B5EF4-FFF2-40B4-BE49-F238E27FC236}">
                <a16:creationId xmlns:a16="http://schemas.microsoft.com/office/drawing/2014/main" id="{1032CAB4-DDF3-224D-A599-6314480DD0AC}"/>
              </a:ext>
            </a:extLst>
          </p:cNvPr>
          <p:cNvPicPr>
            <a:picLocks noChangeAspect="1"/>
          </p:cNvPicPr>
          <p:nvPr/>
        </p:nvPicPr>
        <p:blipFill>
          <a:blip r:embed="rId10"/>
          <a:stretch>
            <a:fillRect/>
          </a:stretch>
        </p:blipFill>
        <p:spPr>
          <a:xfrm>
            <a:off x="137441" y="1060879"/>
            <a:ext cx="6313511" cy="5050809"/>
          </a:xfrm>
          <a:prstGeom prst="rect">
            <a:avLst/>
          </a:prstGeom>
        </p:spPr>
      </p:pic>
      <p:sp>
        <p:nvSpPr>
          <p:cNvPr id="38" name="Rounded Rectangle 37">
            <a:hlinkClick r:id="rId11" action="ppaction://hlinksldjump"/>
            <a:extLst>
              <a:ext uri="{FF2B5EF4-FFF2-40B4-BE49-F238E27FC236}">
                <a16:creationId xmlns:a16="http://schemas.microsoft.com/office/drawing/2014/main" id="{4DE49CF9-8485-C14C-8B55-66FB182CB374}"/>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9" name="Rounded Rectangle 38">
            <a:hlinkClick r:id="rId12" action="ppaction://hlinksldjump"/>
            <a:extLst>
              <a:ext uri="{FF2B5EF4-FFF2-40B4-BE49-F238E27FC236}">
                <a16:creationId xmlns:a16="http://schemas.microsoft.com/office/drawing/2014/main" id="{9B5E789D-31B1-EC4B-8868-2A4B033AA96D}"/>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0" name="Rounded Rectangle 39">
            <a:hlinkClick r:id="rId13" action="ppaction://hlinksldjump"/>
            <a:extLst>
              <a:ext uri="{FF2B5EF4-FFF2-40B4-BE49-F238E27FC236}">
                <a16:creationId xmlns:a16="http://schemas.microsoft.com/office/drawing/2014/main" id="{0B8024CC-3EA9-F547-BE4D-77AC8A008CBA}"/>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3" name="TextBox 32">
            <a:extLst>
              <a:ext uri="{FF2B5EF4-FFF2-40B4-BE49-F238E27FC236}">
                <a16:creationId xmlns:a16="http://schemas.microsoft.com/office/drawing/2014/main" id="{4D7085CB-1EA1-D949-8625-F92EF8FEB4A3}"/>
              </a:ext>
            </a:extLst>
          </p:cNvPr>
          <p:cNvSpPr txBox="1"/>
          <p:nvPr/>
        </p:nvSpPr>
        <p:spPr>
          <a:xfrm>
            <a:off x="6673666" y="4153856"/>
            <a:ext cx="5451931" cy="2092881"/>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Noura</a:t>
            </a:r>
            <a:r>
              <a:rPr lang="en-US" sz="2000" dirty="0">
                <a:latin typeface="Arial" panose="020B0604020202020204" pitchFamily="34" charset="0"/>
                <a:cs typeface="Arial" panose="020B0604020202020204" pitchFamily="34" charset="0"/>
              </a:rPr>
              <a:t> and Matt play a video game.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has 3 hundreds, 8 tens, 7 ones. Matt’s points total is 5 tens 3 ones less than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a:t>
            </a:r>
          </a:p>
          <a:p>
            <a:endParaRPr lang="en-US" sz="1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What is Matt’s point total? Show your work with a visual model.</a:t>
            </a:r>
            <a:endParaRPr lang="en-US" sz="2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B04C6DF-A65F-3C4D-AB01-FE98B251404A}"/>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32" name="Picture 31">
            <a:extLst>
              <a:ext uri="{FF2B5EF4-FFF2-40B4-BE49-F238E27FC236}">
                <a16:creationId xmlns:a16="http://schemas.microsoft.com/office/drawing/2014/main" id="{77DE4249-B7D2-0C48-8C61-850DD0C0D53F}"/>
              </a:ext>
            </a:extLst>
          </p:cNvPr>
          <p:cNvPicPr>
            <a:picLocks noChangeAspect="1"/>
          </p:cNvPicPr>
          <p:nvPr/>
        </p:nvPicPr>
        <p:blipFill>
          <a:blip r:embed="rId14"/>
          <a:stretch>
            <a:fillRect/>
          </a:stretch>
        </p:blipFill>
        <p:spPr>
          <a:xfrm>
            <a:off x="7096022" y="974761"/>
            <a:ext cx="4242426" cy="321491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E052E809-24D2-F349-8EC8-F82E1525C4FC}"/>
              </a:ext>
            </a:extLst>
          </p:cNvPr>
          <p:cNvPicPr>
            <a:picLocks noChangeAspect="1"/>
          </p:cNvPicPr>
          <p:nvPr/>
        </p:nvPicPr>
        <p:blipFill>
          <a:blip r:embed="rId15"/>
          <a:stretch>
            <a:fillRect/>
          </a:stretch>
        </p:blipFill>
        <p:spPr>
          <a:xfrm>
            <a:off x="573981" y="5312277"/>
            <a:ext cx="1864419" cy="486668"/>
          </a:xfrm>
          <a:prstGeom prst="rect">
            <a:avLst/>
          </a:prstGeom>
        </p:spPr>
      </p:pic>
    </p:spTree>
    <p:extLst>
      <p:ext uri="{BB962C8B-B14F-4D97-AF65-F5344CB8AC3E}">
        <p14:creationId xmlns:p14="http://schemas.microsoft.com/office/powerpoint/2010/main" val="1812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0"/>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9" name="TextBox 18">
            <a:extLst>
              <a:ext uri="{FF2B5EF4-FFF2-40B4-BE49-F238E27FC236}">
                <a16:creationId xmlns:a16="http://schemas.microsoft.com/office/drawing/2014/main" id="{803084E0-478D-694C-A486-58D537102D43}"/>
              </a:ext>
            </a:extLst>
          </p:cNvPr>
          <p:cNvSpPr txBox="1"/>
          <p:nvPr/>
        </p:nvSpPr>
        <p:spPr>
          <a:xfrm>
            <a:off x="356091" y="1271429"/>
            <a:ext cx="6141475" cy="2749471"/>
          </a:xfrm>
          <a:prstGeom prst="rect">
            <a:avLst/>
          </a:prstGeom>
          <a:noFill/>
        </p:spPr>
        <p:txBody>
          <a:bodyPr wrap="square" rtlCol="0">
            <a:spAutoFit/>
          </a:bodyPr>
          <a:lstStyle/>
          <a:p>
            <a:pPr>
              <a:spcAft>
                <a:spcPts val="800"/>
              </a:spcAft>
            </a:pPr>
            <a:r>
              <a:rPr lang="en-US" dirty="0">
                <a:solidFill>
                  <a:srgbClr val="4C4E50"/>
                </a:solidFill>
                <a:latin typeface="Arial" panose="020B0604020202020204" pitchFamily="34" charset="0"/>
                <a:cs typeface="Arial" panose="020B0604020202020204" pitchFamily="34" charset="0"/>
              </a:rPr>
              <a:t>How can you represent </a:t>
            </a:r>
            <a:r>
              <a:rPr lang="en-US" dirty="0" err="1">
                <a:solidFill>
                  <a:srgbClr val="4C4E50"/>
                </a:solidFill>
                <a:latin typeface="Arial" panose="020B0604020202020204" pitchFamily="34" charset="0"/>
                <a:cs typeface="Arial" panose="020B0604020202020204" pitchFamily="34" charset="0"/>
              </a:rPr>
              <a:t>Noura’s</a:t>
            </a:r>
            <a:r>
              <a:rPr lang="en-US" dirty="0">
                <a:solidFill>
                  <a:srgbClr val="4C4E50"/>
                </a:solidFill>
                <a:latin typeface="Arial" panose="020B0604020202020204" pitchFamily="34" charset="0"/>
                <a:cs typeface="Arial" panose="020B0604020202020204" pitchFamily="34" charset="0"/>
              </a:rPr>
              <a:t> points total? </a:t>
            </a:r>
          </a:p>
          <a:p>
            <a:pPr>
              <a:spcAft>
                <a:spcPts val="800"/>
              </a:spcAft>
            </a:pPr>
            <a:r>
              <a:rPr lang="en-US" dirty="0">
                <a:solidFill>
                  <a:srgbClr val="ED008C"/>
                </a:solidFill>
                <a:latin typeface="Arial" panose="020B0604020202020204" pitchFamily="34" charset="0"/>
                <a:cs typeface="Arial" panose="020B0604020202020204" pitchFamily="34" charset="0"/>
              </a:rPr>
              <a:t>I can represent </a:t>
            </a:r>
            <a:r>
              <a:rPr lang="en-US" dirty="0" err="1">
                <a:solidFill>
                  <a:srgbClr val="ED008C"/>
                </a:solidFill>
                <a:latin typeface="Arial" panose="020B0604020202020204" pitchFamily="34" charset="0"/>
                <a:cs typeface="Arial" panose="020B0604020202020204" pitchFamily="34" charset="0"/>
              </a:rPr>
              <a:t>Noura’s</a:t>
            </a:r>
            <a:r>
              <a:rPr lang="en-US" dirty="0">
                <a:solidFill>
                  <a:srgbClr val="ED008C"/>
                </a:solidFill>
                <a:latin typeface="Arial" panose="020B0604020202020204" pitchFamily="34" charset="0"/>
                <a:cs typeface="Arial" panose="020B0604020202020204" pitchFamily="34" charset="0"/>
              </a:rPr>
              <a:t> points by ___________________.</a:t>
            </a:r>
          </a:p>
          <a:p>
            <a:pPr>
              <a:spcAft>
                <a:spcPts val="800"/>
              </a:spcAft>
            </a:pPr>
            <a:endParaRPr lang="en-US" sz="900" dirty="0">
              <a:solidFill>
                <a:srgbClr val="4C4E50"/>
              </a:solidFill>
              <a:latin typeface="Arial" panose="020B0604020202020204" pitchFamily="34" charset="0"/>
              <a:cs typeface="Arial" panose="020B0604020202020204" pitchFamily="34" charset="0"/>
            </a:endParaRPr>
          </a:p>
          <a:p>
            <a:pPr>
              <a:spcAft>
                <a:spcPts val="800"/>
              </a:spcAft>
            </a:pPr>
            <a:r>
              <a:rPr lang="en-US" dirty="0">
                <a:solidFill>
                  <a:srgbClr val="4C4E50"/>
                </a:solidFill>
                <a:latin typeface="Arial" panose="020B0604020202020204" pitchFamily="34" charset="0"/>
                <a:cs typeface="Arial" panose="020B0604020202020204" pitchFamily="34" charset="0"/>
              </a:rPr>
              <a:t>How can you represent Matt’s points total? </a:t>
            </a:r>
          </a:p>
          <a:p>
            <a:pPr>
              <a:spcAft>
                <a:spcPts val="800"/>
              </a:spcAft>
            </a:pPr>
            <a:r>
              <a:rPr lang="en-US" dirty="0">
                <a:solidFill>
                  <a:srgbClr val="ED008C"/>
                </a:solidFill>
                <a:latin typeface="Arial" panose="020B0604020202020204" pitchFamily="34" charset="0"/>
                <a:cs typeface="Arial" panose="020B0604020202020204" pitchFamily="34" charset="0"/>
              </a:rPr>
              <a:t>I can represent Matt’s total by ______________________.</a:t>
            </a:r>
          </a:p>
          <a:p>
            <a:pPr>
              <a:spcAft>
                <a:spcPts val="800"/>
              </a:spcAft>
            </a:pPr>
            <a:endParaRPr lang="en-US" sz="900" dirty="0">
              <a:solidFill>
                <a:srgbClr val="4C4E50"/>
              </a:solidFill>
              <a:latin typeface="Arial" panose="020B0604020202020204" pitchFamily="34" charset="0"/>
              <a:cs typeface="Arial" panose="020B0604020202020204" pitchFamily="34" charset="0"/>
            </a:endParaRPr>
          </a:p>
          <a:p>
            <a:pPr>
              <a:spcAft>
                <a:spcPts val="800"/>
              </a:spcAft>
            </a:pPr>
            <a:r>
              <a:rPr lang="en-US" dirty="0">
                <a:solidFill>
                  <a:srgbClr val="4C4E50"/>
                </a:solidFill>
                <a:latin typeface="Arial" panose="020B0604020202020204" pitchFamily="34" charset="0"/>
                <a:cs typeface="Arial" panose="020B0604020202020204" pitchFamily="34" charset="0"/>
              </a:rPr>
              <a:t>How do you know Matt’s points total? </a:t>
            </a:r>
          </a:p>
          <a:p>
            <a:pPr>
              <a:spcAft>
                <a:spcPts val="800"/>
              </a:spcAft>
            </a:pPr>
            <a:r>
              <a:rPr lang="en-US" dirty="0">
                <a:solidFill>
                  <a:srgbClr val="ED008C"/>
                </a:solidFill>
                <a:latin typeface="Arial" panose="020B0604020202020204" pitchFamily="34" charset="0"/>
                <a:cs typeface="Arial" panose="020B0604020202020204" pitchFamily="34" charset="0"/>
              </a:rPr>
              <a:t>I know Matt’s total is ________, because _____________.</a:t>
            </a:r>
            <a:endParaRPr lang="en-US" sz="100" dirty="0">
              <a:solidFill>
                <a:srgbClr val="ED008C"/>
              </a:solidFill>
              <a:latin typeface="Arial" panose="020B0604020202020204" pitchFamily="34" charset="0"/>
              <a:cs typeface="Arial" panose="020B0604020202020204" pitchFamily="34" charset="0"/>
            </a:endParaRPr>
          </a:p>
        </p:txBody>
      </p:sp>
      <p:sp>
        <p:nvSpPr>
          <p:cNvPr id="39" name="Rounded Rectangle 38">
            <a:hlinkClick r:id="rId10" action="ppaction://hlinksldjump"/>
            <a:extLst>
              <a:ext uri="{FF2B5EF4-FFF2-40B4-BE49-F238E27FC236}">
                <a16:creationId xmlns:a16="http://schemas.microsoft.com/office/drawing/2014/main" id="{D12F7CB8-9F70-6B42-98EF-C2FAF1A1D6F6}"/>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40" name="Rounded Rectangle 39">
            <a:hlinkClick r:id="rId11" action="ppaction://hlinksldjump"/>
            <a:extLst>
              <a:ext uri="{FF2B5EF4-FFF2-40B4-BE49-F238E27FC236}">
                <a16:creationId xmlns:a16="http://schemas.microsoft.com/office/drawing/2014/main" id="{2C636775-7351-064D-B4BF-1B3FF0C53E2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2" action="ppaction://hlinksldjump"/>
            <a:extLst>
              <a:ext uri="{FF2B5EF4-FFF2-40B4-BE49-F238E27FC236}">
                <a16:creationId xmlns:a16="http://schemas.microsoft.com/office/drawing/2014/main" id="{DB27D08D-8412-084D-88FA-61D6525839B4}"/>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TextBox 27">
            <a:extLst>
              <a:ext uri="{FF2B5EF4-FFF2-40B4-BE49-F238E27FC236}">
                <a16:creationId xmlns:a16="http://schemas.microsoft.com/office/drawing/2014/main" id="{C6F5E2BD-9E1F-6147-9A42-06F05C24F461}"/>
              </a:ext>
            </a:extLst>
          </p:cNvPr>
          <p:cNvSpPr txBox="1"/>
          <p:nvPr/>
        </p:nvSpPr>
        <p:spPr>
          <a:xfrm>
            <a:off x="6673666" y="4153856"/>
            <a:ext cx="5451931" cy="2092881"/>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Noura</a:t>
            </a:r>
            <a:r>
              <a:rPr lang="en-US" sz="2000" dirty="0">
                <a:latin typeface="Arial" panose="020B0604020202020204" pitchFamily="34" charset="0"/>
                <a:cs typeface="Arial" panose="020B0604020202020204" pitchFamily="34" charset="0"/>
              </a:rPr>
              <a:t> and Matt play a video game.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has 3 hundreds, 8 tens, 7 ones. Matt’s points total is 5 tens 3 ones less than </a:t>
            </a:r>
            <a:r>
              <a:rPr lang="en-US" sz="2000" dirty="0" err="1">
                <a:latin typeface="Arial" panose="020B0604020202020204" pitchFamily="34" charset="0"/>
                <a:cs typeface="Arial" panose="020B0604020202020204" pitchFamily="34" charset="0"/>
              </a:rPr>
              <a:t>Noura’s</a:t>
            </a:r>
            <a:r>
              <a:rPr lang="en-US" sz="2000" dirty="0">
                <a:latin typeface="Arial" panose="020B0604020202020204" pitchFamily="34" charset="0"/>
                <a:cs typeface="Arial" panose="020B0604020202020204" pitchFamily="34" charset="0"/>
              </a:rPr>
              <a:t> points total. </a:t>
            </a:r>
          </a:p>
          <a:p>
            <a:endParaRPr lang="en-US" sz="1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What is Matt’s point total? Show your work with a visual model.</a:t>
            </a:r>
          </a:p>
        </p:txBody>
      </p:sp>
      <p:sp>
        <p:nvSpPr>
          <p:cNvPr id="30" name="Rectangle 29">
            <a:extLst>
              <a:ext uri="{FF2B5EF4-FFF2-40B4-BE49-F238E27FC236}">
                <a16:creationId xmlns:a16="http://schemas.microsoft.com/office/drawing/2014/main" id="{F5ED236A-E1F8-AC4C-A408-78540B0C7EB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pic>
        <p:nvPicPr>
          <p:cNvPr id="34" name="Picture 33">
            <a:extLst>
              <a:ext uri="{FF2B5EF4-FFF2-40B4-BE49-F238E27FC236}">
                <a16:creationId xmlns:a16="http://schemas.microsoft.com/office/drawing/2014/main" id="{39A78A13-843E-D745-B0CC-3FE46E902273}"/>
              </a:ext>
            </a:extLst>
          </p:cNvPr>
          <p:cNvPicPr>
            <a:picLocks noChangeAspect="1"/>
          </p:cNvPicPr>
          <p:nvPr/>
        </p:nvPicPr>
        <p:blipFill>
          <a:blip r:embed="rId13"/>
          <a:stretch>
            <a:fillRect/>
          </a:stretch>
        </p:blipFill>
        <p:spPr>
          <a:xfrm>
            <a:off x="7096022" y="974761"/>
            <a:ext cx="4242426" cy="3214914"/>
          </a:xfrm>
          <a:prstGeom prst="rect">
            <a:avLst/>
          </a:prstGeom>
        </p:spPr>
      </p:pic>
    </p:spTree>
    <p:extLst>
      <p:ext uri="{BB962C8B-B14F-4D97-AF65-F5344CB8AC3E}">
        <p14:creationId xmlns:p14="http://schemas.microsoft.com/office/powerpoint/2010/main" val="30729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91991"/>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18" name="Rectangle 17">
            <a:extLst>
              <a:ext uri="{FF2B5EF4-FFF2-40B4-BE49-F238E27FC236}">
                <a16:creationId xmlns:a16="http://schemas.microsoft.com/office/drawing/2014/main" id="{60DA3285-1D3D-474F-A783-EA03DA2D313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75C60599-BE85-C14A-A950-7159F98C53FA}"/>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EEA88799-FF37-8D47-AD9D-2E8D6589E36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AF0DF22C-5D1E-714B-BD3A-D13693837730}"/>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733A4FC1-FC53-8345-9F9B-064760DA36B6}"/>
              </a:ext>
            </a:extLst>
          </p:cNvPr>
          <p:cNvPicPr>
            <a:picLocks noChangeAspect="1"/>
          </p:cNvPicPr>
          <p:nvPr/>
        </p:nvPicPr>
        <p:blipFill>
          <a:blip r:embed="rId13"/>
          <a:stretch>
            <a:fillRect/>
          </a:stretch>
        </p:blipFill>
        <p:spPr>
          <a:xfrm>
            <a:off x="4666343" y="2064640"/>
            <a:ext cx="7176849" cy="2386412"/>
          </a:xfrm>
          <a:prstGeom prst="rect">
            <a:avLst/>
          </a:prstGeom>
        </p:spPr>
      </p:pic>
    </p:spTree>
    <p:extLst>
      <p:ext uri="{BB962C8B-B14F-4D97-AF65-F5344CB8AC3E}">
        <p14:creationId xmlns:p14="http://schemas.microsoft.com/office/powerpoint/2010/main" val="4943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 this student’s work. Do you think this student is correct? Why or why not? </a:t>
            </a:r>
          </a:p>
        </p:txBody>
      </p:sp>
      <p:sp>
        <p:nvSpPr>
          <p:cNvPr id="18" name="Rectangle 17">
            <a:extLst>
              <a:ext uri="{FF2B5EF4-FFF2-40B4-BE49-F238E27FC236}">
                <a16:creationId xmlns:a16="http://schemas.microsoft.com/office/drawing/2014/main" id="{EA5FB2B4-3C0C-3F4E-A0E2-A265AF19F80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774580F1-8D07-854C-BDE1-364940758E7B}"/>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11091CFD-89EC-9741-A330-A18F61430FA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A613309E-378E-6C47-AC73-590B70C6691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8CA021B6-30CF-1441-854C-AECEFE9DD5D8}"/>
              </a:ext>
            </a:extLst>
          </p:cNvPr>
          <p:cNvPicPr>
            <a:picLocks noChangeAspect="1"/>
          </p:cNvPicPr>
          <p:nvPr/>
        </p:nvPicPr>
        <p:blipFill>
          <a:blip r:embed="rId13"/>
          <a:stretch>
            <a:fillRect/>
          </a:stretch>
        </p:blipFill>
        <p:spPr>
          <a:xfrm>
            <a:off x="4377238" y="2115274"/>
            <a:ext cx="7440239" cy="2673512"/>
          </a:xfrm>
          <a:prstGeom prst="rect">
            <a:avLst/>
          </a:prstGeom>
        </p:spPr>
      </p:pic>
    </p:spTree>
    <p:extLst>
      <p:ext uri="{BB962C8B-B14F-4D97-AF65-F5344CB8AC3E}">
        <p14:creationId xmlns:p14="http://schemas.microsoft.com/office/powerpoint/2010/main" val="42298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a:solidFill>
                  <a:srgbClr val="4C4E50"/>
                </a:solidFill>
                <a:effectLst/>
                <a:latin typeface="Arial" panose="020B0604020202020204" pitchFamily="34" charset="0"/>
                <a:ea typeface="+mn-ea"/>
                <a:cs typeface="Arial" panose="020B0604020202020204" pitchFamily="34" charset="0"/>
              </a:rPr>
              <a:t>Look at</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18" name="Rectangle 17">
            <a:extLst>
              <a:ext uri="{FF2B5EF4-FFF2-40B4-BE49-F238E27FC236}">
                <a16:creationId xmlns:a16="http://schemas.microsoft.com/office/drawing/2014/main" id="{B1F485A8-5059-1B4E-8ADE-3429DCB5A92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52BDC10B-2A6D-2F4D-9511-B2D6E8C26D56}"/>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F2917DB0-8CE7-B34C-A9BE-702092982330}"/>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36C825DE-D2B4-0048-8B92-051FD5324A21}"/>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AA275DFA-CBAE-C94E-8298-BC3227EE890D}"/>
              </a:ext>
            </a:extLst>
          </p:cNvPr>
          <p:cNvPicPr>
            <a:picLocks noChangeAspect="1"/>
          </p:cNvPicPr>
          <p:nvPr/>
        </p:nvPicPr>
        <p:blipFill>
          <a:blip r:embed="rId13"/>
          <a:stretch>
            <a:fillRect/>
          </a:stretch>
        </p:blipFill>
        <p:spPr>
          <a:xfrm>
            <a:off x="4907503" y="1925828"/>
            <a:ext cx="6754237" cy="3272758"/>
          </a:xfrm>
          <a:prstGeom prst="rect">
            <a:avLst/>
          </a:prstGeom>
        </p:spPr>
      </p:pic>
    </p:spTree>
    <p:extLst>
      <p:ext uri="{BB962C8B-B14F-4D97-AF65-F5344CB8AC3E}">
        <p14:creationId xmlns:p14="http://schemas.microsoft.com/office/powerpoint/2010/main" val="922791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5404</TotalTime>
  <Words>1651</Words>
  <Application>Microsoft Office PowerPoint</Application>
  <PresentationFormat>Widescreen</PresentationFormat>
  <Paragraphs>207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Banko, Amy</cp:lastModifiedBy>
  <cp:revision>460</cp:revision>
  <dcterms:created xsi:type="dcterms:W3CDTF">2020-01-13T15:52:10Z</dcterms:created>
  <dcterms:modified xsi:type="dcterms:W3CDTF">2020-05-04T13:43:06Z</dcterms:modified>
</cp:coreProperties>
</file>