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04"/>
    <p:restoredTop sz="71910"/>
  </p:normalViewPr>
  <p:slideViewPr>
    <p:cSldViewPr snapToGrid="0" snapToObjects="1">
      <p:cViewPr>
        <p:scale>
          <a:sx n="80" d="100"/>
          <a:sy n="80" d="100"/>
        </p:scale>
        <p:origin x="416" y="33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0DA6C-E381-BD48-9E2B-4DD0B5CDAE7E}" type="datetimeFigureOut">
              <a:rPr lang="en-US" smtClean="0"/>
              <a:t>4/7/20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B6B55-2904-8649-9CC0-B0D0BD8881E7}" type="slidenum">
              <a:rPr lang="en-US" smtClean="0"/>
              <a:t>‹#›</a:t>
            </a:fld>
            <a:endParaRPr lang="en-US"/>
          </a:p>
        </p:txBody>
      </p:sp>
    </p:spTree>
    <p:extLst>
      <p:ext uri="{BB962C8B-B14F-4D97-AF65-F5344CB8AC3E}">
        <p14:creationId xmlns:p14="http://schemas.microsoft.com/office/powerpoint/2010/main" val="2710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PowerPoint file contains instructional aids for teachers who have purchased the Into Math program and who are implementing the Spark Your Learning task in the classroom. It is intended to be projected to students and used in conjunction with the Student Edition and manipulatives as needed. These slides can be used to move the conversation forward in the classroom, but they should not serve as a replacement for student-centered, collaborative conversations in which students have the space they need to find an entry point, construct meaning, and build understanding.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GRADE K LESSON 17.1: In this Spark Your Learning task, your objectives are to help students: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latin typeface="Arial" panose="020B0604020202020204" pitchFamily="34" charset="0"/>
                <a:cs typeface="Arial" panose="020B0604020202020204" pitchFamily="34" charset="0"/>
              </a:rPr>
              <a:t> Understand the number 13 by decomposing it into 10 ones and 3 more ones using objects.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latin typeface="Arial" panose="020B0604020202020204" pitchFamily="34" charset="0"/>
                <a:cs typeface="Arial" panose="020B0604020202020204" pitchFamily="34" charset="0"/>
              </a:rPr>
              <a:t> Use the word </a:t>
            </a:r>
            <a:r>
              <a:rPr lang="en-US" i="1" dirty="0">
                <a:latin typeface="Arial" panose="020B0604020202020204" pitchFamily="34" charset="0"/>
                <a:cs typeface="Arial" panose="020B0604020202020204" pitchFamily="34" charset="0"/>
              </a:rPr>
              <a:t>thirteen</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2EAB6B55-2904-8649-9CC0-B0D0BD8881E7}" type="slidenum">
              <a:rPr lang="en-US" smtClean="0"/>
              <a:t>1</a:t>
            </a:fld>
            <a:endParaRPr lang="en-US"/>
          </a:p>
        </p:txBody>
      </p:sp>
    </p:spTree>
    <p:extLst>
      <p:ext uri="{BB962C8B-B14F-4D97-AF65-F5344CB8AC3E}">
        <p14:creationId xmlns:p14="http://schemas.microsoft.com/office/powerpoint/2010/main" val="375560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Ensure children have an opportunity to share their thinking with a partner. </a:t>
            </a:r>
          </a:p>
        </p:txBody>
      </p:sp>
      <p:sp>
        <p:nvSpPr>
          <p:cNvPr id="4" name="Slide Number Placeholder 3"/>
          <p:cNvSpPr>
            <a:spLocks noGrp="1"/>
          </p:cNvSpPr>
          <p:nvPr>
            <p:ph type="sldNum" sz="quarter" idx="5"/>
          </p:nvPr>
        </p:nvSpPr>
        <p:spPr/>
        <p:txBody>
          <a:bodyPr/>
          <a:lstStyle/>
          <a:p>
            <a:fld id="{2EAB6B55-2904-8649-9CC0-B0D0BD8881E7}" type="slidenum">
              <a:rPr lang="en-US" smtClean="0"/>
              <a:t>10</a:t>
            </a:fld>
            <a:endParaRPr lang="en-US"/>
          </a:p>
        </p:txBody>
      </p:sp>
    </p:spTree>
    <p:extLst>
      <p:ext uri="{BB962C8B-B14F-4D97-AF65-F5344CB8AC3E}">
        <p14:creationId xmlns:p14="http://schemas.microsoft.com/office/powerpoint/2010/main" val="4031106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discuss other ways you </a:t>
            </a:r>
            <a:r>
              <a:rPr lang="en-US"/>
              <a:t>could represent 13 as 10 ones and 3 ones.</a:t>
            </a:r>
            <a:endParaRPr lang="en-US" dirty="0"/>
          </a:p>
        </p:txBody>
      </p:sp>
      <p:sp>
        <p:nvSpPr>
          <p:cNvPr id="4" name="Slide Number Placeholder 3"/>
          <p:cNvSpPr>
            <a:spLocks noGrp="1"/>
          </p:cNvSpPr>
          <p:nvPr>
            <p:ph type="sldNum" sz="quarter" idx="5"/>
          </p:nvPr>
        </p:nvSpPr>
        <p:spPr/>
        <p:txBody>
          <a:bodyPr/>
          <a:lstStyle/>
          <a:p>
            <a:fld id="{2EAB6B55-2904-8649-9CC0-B0D0BD8881E7}" type="slidenum">
              <a:rPr lang="en-US" smtClean="0"/>
              <a:t>11</a:t>
            </a:fld>
            <a:endParaRPr lang="en-US"/>
          </a:p>
        </p:txBody>
      </p:sp>
    </p:spTree>
    <p:extLst>
      <p:ext uri="{BB962C8B-B14F-4D97-AF65-F5344CB8AC3E}">
        <p14:creationId xmlns:p14="http://schemas.microsoft.com/office/powerpoint/2010/main" val="371028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Use this slide to present the task to the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Recommended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Connecting Cubes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Red and Yellow Counters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Arial" panose="020B0604020202020204" pitchFamily="34" charset="0"/>
                <a:cs typeface="Arial" panose="020B0604020202020204" pitchFamily="34" charset="0"/>
              </a:rPr>
              <a:t>MathBoards</a:t>
            </a:r>
            <a:r>
              <a:rPr lang="en-US" dirty="0">
                <a:latin typeface="Arial" panose="020B0604020202020204" pitchFamily="34" charset="0"/>
                <a:cs typeface="Arial" panose="020B0604020202020204" pitchFamily="34" charset="0"/>
              </a:rPr>
              <a:t> and Dry Erase Markers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Focus on the word “each” when you read the story to help students realize they need to count the ants on the first tree and then count the ants on the second tree separately.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Remind students that they have used counting cubes, counters, and drawings to represent numbers in previous lessons. They can represent the ants the same way.</a:t>
            </a:r>
            <a:endParaRPr lang="en-US" sz="1200" b="0" i="0" dirty="0">
              <a:solidFill>
                <a:srgbClr val="4C4E5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2</a:t>
            </a:fld>
            <a:endParaRPr lang="en-US"/>
          </a:p>
        </p:txBody>
      </p:sp>
    </p:spTree>
    <p:extLst>
      <p:ext uri="{BB962C8B-B14F-4D97-AF65-F5344CB8AC3E}">
        <p14:creationId xmlns:p14="http://schemas.microsoft.com/office/powerpoint/2010/main" val="373801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OPTIONAL: </a:t>
            </a:r>
            <a:r>
              <a:rPr lang="en-US" dirty="0">
                <a:latin typeface="Arial" panose="020B0604020202020204" pitchFamily="34" charset="0"/>
                <a:cs typeface="Arial" panose="020B0604020202020204" pitchFamily="34" charset="0"/>
              </a:rPr>
              <a:t>Use the questions on this slide to engage the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Accept reasonable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40FF"/>
                </a:solidFill>
                <a:latin typeface="Arial" panose="020B0604020202020204" pitchFamily="34" charset="0"/>
                <a:cs typeface="Arial" panose="020B0604020202020204" pitchFamily="34" charset="0"/>
              </a:rPr>
              <a:t>STEM: Where do ants live? </a:t>
            </a:r>
            <a:r>
              <a:rPr lang="en-US" i="1" dirty="0">
                <a:solidFill>
                  <a:srgbClr val="FF40FF"/>
                </a:solidFill>
                <a:latin typeface="Arial" panose="020B0604020202020204" pitchFamily="34" charset="0"/>
                <a:cs typeface="Arial" panose="020B0604020202020204" pitchFamily="34" charset="0"/>
              </a:rPr>
              <a:t>Ants live in large groups called colonies. Many ants live underground in a large network of tunnels they build.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STEM: How many legs does an ant have? </a:t>
            </a:r>
            <a:r>
              <a:rPr lang="en-US" i="1" dirty="0">
                <a:solidFill>
                  <a:srgbClr val="FF40FF"/>
                </a:solidFill>
                <a:latin typeface="Arial" panose="020B0604020202020204" pitchFamily="34" charset="0"/>
                <a:cs typeface="Arial" panose="020B0604020202020204" pitchFamily="34" charset="0"/>
              </a:rPr>
              <a:t>Ants have six legs.</a:t>
            </a:r>
            <a:r>
              <a:rPr lang="en-US" dirty="0">
                <a:solidFill>
                  <a:srgbClr val="FF40FF"/>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40FF"/>
                </a:solidFill>
                <a:latin typeface="Arial" panose="020B0604020202020204" pitchFamily="34" charset="0"/>
                <a:cs typeface="Arial" panose="020B0604020202020204" pitchFamily="34" charset="0"/>
              </a:rPr>
              <a:t>Consider comparing ants to spiders. Spiders have eight legs. </a:t>
            </a:r>
            <a:endParaRPr lang="en-US" b="1" dirty="0">
              <a:solidFill>
                <a:srgbClr val="FF40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3</a:t>
            </a:fld>
            <a:endParaRPr lang="en-US"/>
          </a:p>
        </p:txBody>
      </p:sp>
    </p:spTree>
    <p:extLst>
      <p:ext uri="{BB962C8B-B14F-4D97-AF65-F5344CB8AC3E}">
        <p14:creationId xmlns:p14="http://schemas.microsoft.com/office/powerpoint/2010/main" val="377255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OPTIONAL: </a:t>
            </a:r>
            <a:r>
              <a:rPr lang="en-US" dirty="0">
                <a:latin typeface="Arial" panose="020B0604020202020204" pitchFamily="34" charset="0"/>
                <a:cs typeface="Arial" panose="020B0604020202020204" pitchFamily="34" charset="0"/>
              </a:rPr>
              <a:t>Use the 3 Reads Language Routine to help the children understand the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 the problem stem to the children three times and prompt the children with a different question each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nSpc>
                <a:spcPct val="130000"/>
              </a:lnSpc>
            </a:pPr>
            <a:r>
              <a:rPr lang="en-US" b="1" dirty="0"/>
              <a:t>Problem Stem: </a:t>
            </a:r>
            <a:r>
              <a:rPr lang="en-US" b="0" dirty="0">
                <a:solidFill>
                  <a:srgbClr val="4C4E50"/>
                </a:solidFill>
                <a:latin typeface="Arial" panose="020B0604020202020204" pitchFamily="34" charset="0"/>
                <a:cs typeface="Arial" panose="020B0604020202020204" pitchFamily="34" charset="0"/>
              </a:rPr>
              <a:t>Barry sees ants on some trees. How can you represent the number of ants on </a:t>
            </a:r>
            <a:r>
              <a:rPr lang="en-US" b="0" u="sng" dirty="0">
                <a:solidFill>
                  <a:srgbClr val="4C4E50"/>
                </a:solidFill>
                <a:latin typeface="Arial" panose="020B0604020202020204" pitchFamily="34" charset="0"/>
                <a:cs typeface="Arial" panose="020B0604020202020204" pitchFamily="34" charset="0"/>
              </a:rPr>
              <a:t>each</a:t>
            </a:r>
            <a:r>
              <a:rPr lang="en-US" b="0" dirty="0">
                <a:solidFill>
                  <a:srgbClr val="4C4E50"/>
                </a:solidFill>
                <a:latin typeface="Arial" panose="020B0604020202020204" pitchFamily="34" charset="0"/>
                <a:cs typeface="Arial" panose="020B0604020202020204" pitchFamily="34" charset="0"/>
              </a:rPr>
              <a:t> tree? What do you know about the total number of 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After the Third Read, remind students that they have used counting cubes, counters, and drawings to represent numbers in previous lessons. They can represent the ants the same way.</a:t>
            </a:r>
            <a:endParaRPr lang="en-US" sz="1200" b="0" i="0" dirty="0">
              <a:solidFill>
                <a:srgbClr val="4C4E5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4C4E5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EAB6B55-2904-8649-9CC0-B0D0BD8881E7}" type="slidenum">
              <a:rPr lang="en-US" smtClean="0"/>
              <a:t>4</a:t>
            </a:fld>
            <a:endParaRPr lang="en-US"/>
          </a:p>
        </p:txBody>
      </p:sp>
    </p:spTree>
    <p:extLst>
      <p:ext uri="{BB962C8B-B14F-4D97-AF65-F5344CB8AC3E}">
        <p14:creationId xmlns:p14="http://schemas.microsoft.com/office/powerpoint/2010/main" val="409464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children time to explore various representations and the tools available to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prompt students to represent the ants using two different types of tools, such as with counters or drawings </a:t>
            </a:r>
            <a:r>
              <a:rPr lang="en-US" i="1" dirty="0"/>
              <a:t>and then </a:t>
            </a:r>
            <a:r>
              <a:rPr lang="en-US" dirty="0"/>
              <a:t>with connecting cubes.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students are struggling, use the Persevere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Help students see how connecting cubes can be used to represent the ants by clicking to reveal the red and blue cubes, one at a time. Make sure to stop after the ten red cubes and start over with the number 1 as you count the blue cubes. There are 13 ants, or 13 cubes, but focus on representing 13 as 10 ones and 3 ones.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 have seen Five Frames and Ten Frames previously, and some may want to organize their representations using two Ten Frames. Let this occur naturally for those children who are ready. Representations with Ten Frames will be introduced and explored in the next Module.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4C4E50"/>
                </a:solidFill>
                <a:latin typeface="Arial" panose="020B0604020202020204" pitchFamily="34" charset="0"/>
                <a:cs typeface="Arial" panose="020B0604020202020204" pitchFamily="34" charset="0"/>
              </a:rPr>
              <a:t>What do you know about the total number of ants? </a:t>
            </a:r>
            <a:r>
              <a:rPr lang="en-US" dirty="0"/>
              <a:t>There are 13 ants, which I can represent as 10 ones and 3 more ones.</a:t>
            </a:r>
          </a:p>
        </p:txBody>
      </p:sp>
      <p:sp>
        <p:nvSpPr>
          <p:cNvPr id="4" name="Slide Number Placeholder 3"/>
          <p:cNvSpPr>
            <a:spLocks noGrp="1"/>
          </p:cNvSpPr>
          <p:nvPr>
            <p:ph type="sldNum" sz="quarter" idx="5"/>
          </p:nvPr>
        </p:nvSpPr>
        <p:spPr/>
        <p:txBody>
          <a:bodyPr/>
          <a:lstStyle/>
          <a:p>
            <a:fld id="{2EAB6B55-2904-8649-9CC0-B0D0BD8881E7}" type="slidenum">
              <a:rPr lang="en-US" smtClean="0"/>
              <a:t>5</a:t>
            </a:fld>
            <a:endParaRPr lang="en-US"/>
          </a:p>
        </p:txBody>
      </p:sp>
    </p:spTree>
    <p:extLst>
      <p:ext uri="{BB962C8B-B14F-4D97-AF65-F5344CB8AC3E}">
        <p14:creationId xmlns:p14="http://schemas.microsoft.com/office/powerpoint/2010/main" val="396890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en-US" sz="1200" b="1" i="0" dirty="0">
                <a:solidFill>
                  <a:srgbClr val="4C4E50"/>
                </a:solidFill>
                <a:latin typeface="Arial" panose="020B0604020202020204" pitchFamily="34" charset="0"/>
                <a:cs typeface="Arial" panose="020B0604020202020204" pitchFamily="34" charset="0"/>
              </a:rPr>
              <a:t>Just-In-Time Scaffolding: </a:t>
            </a:r>
            <a:r>
              <a:rPr lang="en-US" sz="1200" b="0" i="0" dirty="0">
                <a:solidFill>
                  <a:srgbClr val="4C4E50"/>
                </a:solidFill>
                <a:latin typeface="Arial" panose="020B0604020202020204" pitchFamily="34" charset="0"/>
                <a:cs typeface="Arial" panose="020B0604020202020204" pitchFamily="34" charset="0"/>
              </a:rPr>
              <a:t>These questions can be used to move the conversation forward if children are struggling.</a:t>
            </a:r>
            <a:endParaRPr lang="en-US" sz="1200" b="1" i="0" dirty="0">
              <a:solidFill>
                <a:srgbClr val="4C4E50"/>
              </a:solidFill>
              <a:latin typeface="Arial" panose="020B0604020202020204" pitchFamily="34" charset="0"/>
              <a:cs typeface="Arial" panose="020B0604020202020204" pitchFamily="34" charset="0"/>
            </a:endParaRPr>
          </a:p>
          <a:p>
            <a:pPr>
              <a:lnSpc>
                <a:spcPct val="130000"/>
              </a:lnSpc>
            </a:pPr>
            <a:endParaRPr lang="en-US" sz="1200" b="0" i="0" dirty="0">
              <a:solidFill>
                <a:srgbClr val="4C4E50"/>
              </a:solidFill>
              <a:latin typeface="Arial" panose="020B0604020202020204" pitchFamily="34" charset="0"/>
              <a:cs typeface="Arial" panose="020B0604020202020204" pitchFamily="34" charset="0"/>
            </a:endParaRPr>
          </a:p>
          <a:p>
            <a:pPr>
              <a:lnSpc>
                <a:spcPct val="130000"/>
              </a:lnSpc>
            </a:pPr>
            <a:r>
              <a:rPr lang="en-US" b="1" dirty="0"/>
              <a:t>Problem Stem: </a:t>
            </a:r>
            <a:r>
              <a:rPr lang="en-US" b="0" dirty="0">
                <a:solidFill>
                  <a:srgbClr val="4C4E50"/>
                </a:solidFill>
                <a:latin typeface="Arial" panose="020B0604020202020204" pitchFamily="34" charset="0"/>
                <a:cs typeface="Arial" panose="020B0604020202020204" pitchFamily="34" charset="0"/>
              </a:rPr>
              <a:t>Barry sees ants on some trees. How can you represent the number of ants on </a:t>
            </a:r>
            <a:r>
              <a:rPr lang="en-US" b="0" u="sng" dirty="0">
                <a:solidFill>
                  <a:srgbClr val="4C4E50"/>
                </a:solidFill>
                <a:latin typeface="Arial" panose="020B0604020202020204" pitchFamily="34" charset="0"/>
                <a:cs typeface="Arial" panose="020B0604020202020204" pitchFamily="34" charset="0"/>
              </a:rPr>
              <a:t>each</a:t>
            </a:r>
            <a:r>
              <a:rPr lang="en-US" b="0" dirty="0">
                <a:solidFill>
                  <a:srgbClr val="4C4E50"/>
                </a:solidFill>
                <a:latin typeface="Arial" panose="020B0604020202020204" pitchFamily="34" charset="0"/>
                <a:cs typeface="Arial" panose="020B0604020202020204" pitchFamily="34" charset="0"/>
              </a:rPr>
              <a:t> tree? What do you know about the total number of ants?</a:t>
            </a:r>
          </a:p>
          <a:p>
            <a:pPr>
              <a:lnSpc>
                <a:spcPct val="130000"/>
              </a:lnSpc>
            </a:pPr>
            <a:endParaRPr lang="en-US" sz="1200" b="0" i="0" dirty="0">
              <a:solidFill>
                <a:srgbClr val="4C4E50"/>
              </a:solidFill>
              <a:latin typeface="Arial" panose="020B0604020202020204" pitchFamily="34" charset="0"/>
              <a:cs typeface="Arial" panose="020B0604020202020204" pitchFamily="34" charset="0"/>
            </a:endParaRPr>
          </a:p>
          <a:p>
            <a:pPr>
              <a:lnSpc>
                <a:spcPct val="130000"/>
              </a:lnSpc>
            </a:pPr>
            <a:r>
              <a:rPr lang="en-US" sz="1200" b="1" i="0" dirty="0">
                <a:solidFill>
                  <a:srgbClr val="4C4E50"/>
                </a:solidFill>
                <a:latin typeface="Arial" panose="020B0604020202020204" pitchFamily="34" charset="0"/>
                <a:cs typeface="Arial" panose="020B0604020202020204" pitchFamily="34" charset="0"/>
              </a:rPr>
              <a:t>What do you need to do to solve the problem?</a:t>
            </a:r>
            <a:r>
              <a:rPr lang="en-US" sz="1200" b="0" i="0" dirty="0">
                <a:solidFill>
                  <a:srgbClr val="4C4E50"/>
                </a:solidFill>
                <a:latin typeface="Arial" panose="020B0604020202020204" pitchFamily="34" charset="0"/>
                <a:cs typeface="Arial" panose="020B0604020202020204" pitchFamily="34" charset="0"/>
              </a:rPr>
              <a:t> </a:t>
            </a:r>
            <a:r>
              <a:rPr lang="en-US" sz="1200" b="0" i="1" dirty="0">
                <a:solidFill>
                  <a:srgbClr val="4C4E50"/>
                </a:solidFill>
                <a:latin typeface="Arial" panose="020B0604020202020204" pitchFamily="34" charset="0"/>
                <a:cs typeface="Arial" panose="020B0604020202020204" pitchFamily="34" charset="0"/>
              </a:rPr>
              <a:t>Possible answer: represent the number of ants on each tree</a:t>
            </a:r>
          </a:p>
          <a:p>
            <a:pPr>
              <a:lnSpc>
                <a:spcPct val="130000"/>
              </a:lnSpc>
            </a:pPr>
            <a:r>
              <a:rPr lang="en-US" sz="1200" b="1" i="0" dirty="0">
                <a:solidFill>
                  <a:srgbClr val="4C4E50"/>
                </a:solidFill>
                <a:latin typeface="Arial" panose="020B0604020202020204" pitchFamily="34" charset="0"/>
                <a:cs typeface="Arial" panose="020B0604020202020204" pitchFamily="34" charset="0"/>
              </a:rPr>
              <a:t>What tools could you use to represent the ants? </a:t>
            </a:r>
            <a:r>
              <a:rPr lang="en-US" sz="1200" b="0" i="1" dirty="0">
                <a:solidFill>
                  <a:srgbClr val="4C4E50"/>
                </a:solidFill>
                <a:latin typeface="Arial" panose="020B0604020202020204" pitchFamily="34" charset="0"/>
                <a:cs typeface="Arial" panose="020B0604020202020204" pitchFamily="34" charset="0"/>
              </a:rPr>
              <a:t>Choices of strategies or tools may vary and could include using drawings, counters, or connecting cubes</a:t>
            </a:r>
          </a:p>
          <a:p>
            <a:pPr>
              <a:lnSpc>
                <a:spcPct val="130000"/>
              </a:lnSpc>
            </a:pPr>
            <a:r>
              <a:rPr lang="en-US" sz="1200" b="1" i="0" dirty="0">
                <a:solidFill>
                  <a:srgbClr val="4C4E50"/>
                </a:solidFill>
                <a:latin typeface="Arial" panose="020B0604020202020204" pitchFamily="34" charset="0"/>
                <a:cs typeface="Arial" panose="020B0604020202020204" pitchFamily="34" charset="0"/>
              </a:rPr>
              <a:t>How many ants are on the first tree? How can you show this? </a:t>
            </a:r>
            <a:r>
              <a:rPr lang="en-US" sz="1200" b="0" i="1" dirty="0">
                <a:solidFill>
                  <a:srgbClr val="4C4E50"/>
                </a:solidFill>
                <a:latin typeface="Arial" panose="020B0604020202020204" pitchFamily="34" charset="0"/>
                <a:cs typeface="Arial" panose="020B0604020202020204" pitchFamily="34" charset="0"/>
              </a:rPr>
              <a:t>There are 10 ants on the first tree. Possible answer: I can draw 10 circles or tally marks.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4C4E50"/>
                </a:solidFill>
                <a:latin typeface="Arial" panose="020B0604020202020204" pitchFamily="34" charset="0"/>
                <a:cs typeface="Arial" panose="020B0604020202020204" pitchFamily="34" charset="0"/>
              </a:rPr>
              <a:t>How many ants are on the second tree? How can you show this? </a:t>
            </a:r>
            <a:r>
              <a:rPr lang="en-US" sz="1200" b="0" i="1" dirty="0">
                <a:solidFill>
                  <a:srgbClr val="4C4E50"/>
                </a:solidFill>
                <a:latin typeface="Arial" panose="020B0604020202020204" pitchFamily="34" charset="0"/>
                <a:cs typeface="Arial" panose="020B0604020202020204" pitchFamily="34" charset="0"/>
              </a:rPr>
              <a:t>There are 3 ants on the second tree. Possible answer: I can draw 3 circles or tally marks.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4C4E50"/>
                </a:solidFill>
                <a:latin typeface="Arial" panose="020B0604020202020204" pitchFamily="34" charset="0"/>
                <a:cs typeface="Arial" panose="020B0604020202020204" pitchFamily="34" charset="0"/>
              </a:rPr>
              <a:t>How can you show that the two groups are separate in your representation? </a:t>
            </a:r>
            <a:r>
              <a:rPr lang="en-US" sz="1200" b="0" i="1" dirty="0">
                <a:solidFill>
                  <a:srgbClr val="4C4E50"/>
                </a:solidFill>
                <a:latin typeface="Arial" panose="020B0604020202020204" pitchFamily="34" charset="0"/>
                <a:cs typeface="Arial" panose="020B0604020202020204" pitchFamily="34" charset="0"/>
              </a:rPr>
              <a:t>Possible answer: I can circle the group of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4C4E5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4C4E50"/>
                </a:solidFill>
                <a:latin typeface="Arial" panose="020B0604020202020204" pitchFamily="34" charset="0"/>
                <a:cs typeface="Arial" panose="020B0604020202020204" pitchFamily="34" charset="0"/>
              </a:rPr>
              <a:t>What do you know about the total number of ants? </a:t>
            </a:r>
            <a:r>
              <a:rPr lang="en-US" dirty="0"/>
              <a:t>There are 13 ants, which I can represent as 10 ones and 3 more ones.</a:t>
            </a: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BUILD SHARED UNDERSTANDING</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mn-lt"/>
                <a:ea typeface="+mn-ea"/>
                <a:cs typeface="+mn-cs"/>
              </a:rPr>
              <a:t>Select children who have used various strategies and tools to share with the class how they solved the problem. Have children discuss why they chose a specific strategy or tool</a:t>
            </a:r>
            <a:r>
              <a:rPr lang="en-US" dirty="0">
                <a:latin typeface="Arial" panose="020B0604020202020204" pitchFamily="34" charset="0"/>
                <a:cs typeface="Arial" panose="020B0604020202020204" pitchFamily="34" charset="0"/>
              </a:rPr>
              <a:t>. Use the connecting cubes on the Workspace slide to ensure all students see a correct representation. Other possible correct representations are shown on Slide 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Ensure students write the numbers </a:t>
            </a:r>
            <a:r>
              <a:rPr lang="en-US" b="1" i="1" dirty="0">
                <a:latin typeface="Arial" panose="020B0604020202020204" pitchFamily="34" charset="0"/>
                <a:cs typeface="Arial" panose="020B0604020202020204" pitchFamily="34" charset="0"/>
              </a:rPr>
              <a:t>10</a:t>
            </a:r>
            <a:r>
              <a:rPr lang="en-US" b="1"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 in the blanks on their Student Edition page.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6</a:t>
            </a:fld>
            <a:endParaRPr lang="en-US"/>
          </a:p>
        </p:txBody>
      </p:sp>
    </p:spTree>
    <p:extLst>
      <p:ext uri="{BB962C8B-B14F-4D97-AF65-F5344CB8AC3E}">
        <p14:creationId xmlns:p14="http://schemas.microsoft.com/office/powerpoint/2010/main" val="1145932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Children may have used other tools to draw or represent the ants. Discuss other possible correct representations, or show students Slide 11. </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If children . . . </a:t>
            </a:r>
            <a:r>
              <a:rPr lang="en-US" sz="1200" kern="1200" dirty="0">
                <a:solidFill>
                  <a:schemeClr val="tx1"/>
                </a:solidFill>
                <a:effectLst/>
                <a:latin typeface="+mn-lt"/>
                <a:ea typeface="+mn-ea"/>
                <a:cs typeface="+mn-cs"/>
              </a:rPr>
              <a:t>accurately count and represent the number 13 by writing </a:t>
            </a:r>
            <a:r>
              <a:rPr lang="en-US" sz="1200" i="1" kern="1200" dirty="0">
                <a:solidFill>
                  <a:schemeClr val="tx1"/>
                </a:solidFill>
                <a:effectLst/>
                <a:latin typeface="+mn-lt"/>
                <a:ea typeface="+mn-ea"/>
                <a:cs typeface="+mn-cs"/>
              </a:rPr>
              <a:t>10 ones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3 ones, </a:t>
            </a:r>
            <a:r>
              <a:rPr lang="en-US" sz="1200" kern="1200" dirty="0">
                <a:solidFill>
                  <a:schemeClr val="tx1"/>
                </a:solidFill>
                <a:effectLst/>
                <a:latin typeface="+mn-lt"/>
                <a:ea typeface="+mn-ea"/>
                <a:cs typeface="+mn-cs"/>
              </a:rPr>
              <a:t>they have demonstrated understanding of how to compose and represent numbers of 10 ones and some more ones.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Have these children . . . </a:t>
            </a:r>
            <a:r>
              <a:rPr lang="en-US" sz="1200" kern="1200" dirty="0">
                <a:solidFill>
                  <a:schemeClr val="tx1"/>
                </a:solidFill>
                <a:effectLst/>
                <a:latin typeface="+mn-lt"/>
                <a:ea typeface="+mn-ea"/>
                <a:cs typeface="+mn-cs"/>
              </a:rPr>
              <a:t>explain why they chose to represent 13 in the way that they did. </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Ask: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What are some other ways that you can show how to represent 13 using 10 ones and 3 ones?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7</a:t>
            </a:fld>
            <a:endParaRPr lang="en-US"/>
          </a:p>
        </p:txBody>
      </p:sp>
    </p:spTree>
    <p:extLst>
      <p:ext uri="{BB962C8B-B14F-4D97-AF65-F5344CB8AC3E}">
        <p14:creationId xmlns:p14="http://schemas.microsoft.com/office/powerpoint/2010/main" val="276644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If children . . . </a:t>
            </a:r>
            <a:r>
              <a:rPr lang="en-US" sz="1200" kern="1200" dirty="0">
                <a:solidFill>
                  <a:schemeClr val="tx1"/>
                </a:solidFill>
                <a:effectLst/>
                <a:latin typeface="+mn-lt"/>
                <a:ea typeface="+mn-ea"/>
                <a:cs typeface="+mn-cs"/>
              </a:rPr>
              <a:t>represent the number 13 without separating the 10 ones, they may not understand how to compose a number of 10 ones and some more ones</a:t>
            </a:r>
            <a:r>
              <a:rPr lang="en-US" sz="1200" kern="1200" dirty="0">
                <a:solidFill>
                  <a:schemeClr val="tx1"/>
                </a:solidFill>
                <a:effectLst/>
                <a:latin typeface="Arial" panose="020B0604020202020204" pitchFamily="34" charset="0"/>
                <a:ea typeface="+mn-ea"/>
                <a:cs typeface="Arial" panose="020B0604020202020204" pitchFamily="34" charset="0"/>
              </a:rPr>
              <a:t>.</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Activate prior knowledge . . . </a:t>
            </a:r>
            <a:r>
              <a:rPr lang="en-US" sz="1200" kern="1200" dirty="0">
                <a:solidFill>
                  <a:schemeClr val="tx1"/>
                </a:solidFill>
                <a:effectLst/>
                <a:latin typeface="+mn-lt"/>
                <a:ea typeface="+mn-ea"/>
                <a:cs typeface="+mn-cs"/>
              </a:rPr>
              <a:t>by explaining that the number can be composed using two groups: 10 ones and 3 more ones. Tell children that starting with 10 ones makes it easier to count and describe. </a:t>
            </a:r>
          </a:p>
          <a:p>
            <a:r>
              <a:rPr lang="en-US" sz="1200" b="1" kern="1200" dirty="0">
                <a:solidFill>
                  <a:schemeClr val="tx1"/>
                </a:solidFill>
                <a:effectLst/>
                <a:latin typeface="Arial" panose="020B0604020202020204" pitchFamily="34" charset="0"/>
                <a:ea typeface="+mn-ea"/>
                <a:cs typeface="Arial" panose="020B0604020202020204" pitchFamily="34" charset="0"/>
              </a:rPr>
              <a:t>Ask: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How can you draw your picture to clearly show that there is a group of 10 ones and a group of 3 more ones?</a:t>
            </a:r>
            <a:endParaRPr lang="en-US" sz="1200" kern="1200" dirty="0">
              <a:solidFill>
                <a:srgbClr val="FFFFFF"/>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How can you use numbers to show the two groups?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AB6B55-2904-8649-9CC0-B0D0BD8881E7}" type="slidenum">
              <a:rPr lang="en-US" smtClean="0"/>
              <a:t>8</a:t>
            </a:fld>
            <a:endParaRPr lang="en-US"/>
          </a:p>
        </p:txBody>
      </p:sp>
    </p:spTree>
    <p:extLst>
      <p:ext uri="{BB962C8B-B14F-4D97-AF65-F5344CB8AC3E}">
        <p14:creationId xmlns:p14="http://schemas.microsoft.com/office/powerpoint/2010/main" val="365482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If children . . . </a:t>
            </a:r>
            <a:r>
              <a:rPr lang="en-US" sz="1200" kern="1200" dirty="0">
                <a:solidFill>
                  <a:schemeClr val="tx1"/>
                </a:solidFill>
                <a:effectLst/>
                <a:latin typeface="+mn-lt"/>
                <a:ea typeface="+mn-ea"/>
                <a:cs typeface="+mn-cs"/>
              </a:rPr>
              <a:t>only draw one of the parts (10 or 3), they may not understand that they are supposed to represent all of the ants.</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Then intervene. . . </a:t>
            </a:r>
            <a:r>
              <a:rPr lang="en-US" sz="1200" kern="1200" dirty="0">
                <a:solidFill>
                  <a:schemeClr val="tx1"/>
                </a:solidFill>
                <a:effectLst/>
                <a:latin typeface="+mn-lt"/>
                <a:ea typeface="+mn-ea"/>
                <a:cs typeface="+mn-cs"/>
              </a:rPr>
              <a:t>by counting the total number of ants on both trees. Point out that there are 13 in all. Tell children that their representation should show a group of 10 ones and a group of 3 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Ask: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There are ten ants on one tree and three ants on the other tree. How can you show that these two numbers represent the number 13?</a:t>
            </a:r>
          </a:p>
        </p:txBody>
      </p:sp>
      <p:sp>
        <p:nvSpPr>
          <p:cNvPr id="4" name="Slide Number Placeholder 3"/>
          <p:cNvSpPr>
            <a:spLocks noGrp="1"/>
          </p:cNvSpPr>
          <p:nvPr>
            <p:ph type="sldNum" sz="quarter" idx="5"/>
          </p:nvPr>
        </p:nvSpPr>
        <p:spPr/>
        <p:txBody>
          <a:bodyPr/>
          <a:lstStyle/>
          <a:p>
            <a:fld id="{2EAB6B55-2904-8649-9CC0-B0D0BD8881E7}" type="slidenum">
              <a:rPr lang="en-US" smtClean="0"/>
              <a:t>9</a:t>
            </a:fld>
            <a:endParaRPr lang="en-US"/>
          </a:p>
        </p:txBody>
      </p:sp>
    </p:spTree>
    <p:extLst>
      <p:ext uri="{BB962C8B-B14F-4D97-AF65-F5344CB8AC3E}">
        <p14:creationId xmlns:p14="http://schemas.microsoft.com/office/powerpoint/2010/main" val="23479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0788-BA29-1745-8995-921C0E628A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962335-5DEC-4C4F-8D5F-24F41F0C5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A7DA8C-E1C7-1C44-8491-EF0342F2B8A1}"/>
              </a:ext>
            </a:extLst>
          </p:cNvPr>
          <p:cNvSpPr>
            <a:spLocks noGrp="1"/>
          </p:cNvSpPr>
          <p:nvPr>
            <p:ph type="dt" sz="half" idx="10"/>
          </p:nvPr>
        </p:nvSpPr>
        <p:spPr/>
        <p:txBody>
          <a:bodyPr/>
          <a:lstStyle/>
          <a:p>
            <a:fld id="{3633BD49-CBBF-7C48-AF49-F7933EAFBB5E}" type="datetimeFigureOut">
              <a:rPr lang="en-US" smtClean="0"/>
              <a:t>4/7/20</a:t>
            </a:fld>
            <a:endParaRPr lang="en-US"/>
          </a:p>
        </p:txBody>
      </p:sp>
      <p:sp>
        <p:nvSpPr>
          <p:cNvPr id="5" name="Footer Placeholder 4">
            <a:extLst>
              <a:ext uri="{FF2B5EF4-FFF2-40B4-BE49-F238E27FC236}">
                <a16:creationId xmlns:a16="http://schemas.microsoft.com/office/drawing/2014/main" id="{E88AEDBF-464F-B242-B705-2EBF9D245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BBF65-96DE-4B4D-B29B-F017FD0513A4}"/>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87725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5EC29-0F71-C04C-81CA-446D3B6924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5D606A-84A1-AA46-8078-E00CDAB19B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0A815-0244-D541-BB20-2B536A3CF8BF}"/>
              </a:ext>
            </a:extLst>
          </p:cNvPr>
          <p:cNvSpPr>
            <a:spLocks noGrp="1"/>
          </p:cNvSpPr>
          <p:nvPr>
            <p:ph type="dt" sz="half" idx="10"/>
          </p:nvPr>
        </p:nvSpPr>
        <p:spPr/>
        <p:txBody>
          <a:bodyPr/>
          <a:lstStyle/>
          <a:p>
            <a:fld id="{3633BD49-CBBF-7C48-AF49-F7933EAFBB5E}" type="datetimeFigureOut">
              <a:rPr lang="en-US" smtClean="0"/>
              <a:t>4/7/20</a:t>
            </a:fld>
            <a:endParaRPr lang="en-US"/>
          </a:p>
        </p:txBody>
      </p:sp>
      <p:sp>
        <p:nvSpPr>
          <p:cNvPr id="5" name="Footer Placeholder 4">
            <a:extLst>
              <a:ext uri="{FF2B5EF4-FFF2-40B4-BE49-F238E27FC236}">
                <a16:creationId xmlns:a16="http://schemas.microsoft.com/office/drawing/2014/main" id="{7A519A59-3F03-A342-803A-00A98DB14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447B0-0487-0242-A9A6-8B3ACB5E7D5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2809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6CD50-9DB7-294F-B472-505A377809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63F26F-A08D-3547-80C3-BE729297F2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7100A-8030-7844-AC45-114E51BDC230}"/>
              </a:ext>
            </a:extLst>
          </p:cNvPr>
          <p:cNvSpPr>
            <a:spLocks noGrp="1"/>
          </p:cNvSpPr>
          <p:nvPr>
            <p:ph type="dt" sz="half" idx="10"/>
          </p:nvPr>
        </p:nvSpPr>
        <p:spPr/>
        <p:txBody>
          <a:bodyPr/>
          <a:lstStyle/>
          <a:p>
            <a:fld id="{3633BD49-CBBF-7C48-AF49-F7933EAFBB5E}" type="datetimeFigureOut">
              <a:rPr lang="en-US" smtClean="0"/>
              <a:t>4/7/20</a:t>
            </a:fld>
            <a:endParaRPr lang="en-US"/>
          </a:p>
        </p:txBody>
      </p:sp>
      <p:sp>
        <p:nvSpPr>
          <p:cNvPr id="5" name="Footer Placeholder 4">
            <a:extLst>
              <a:ext uri="{FF2B5EF4-FFF2-40B4-BE49-F238E27FC236}">
                <a16:creationId xmlns:a16="http://schemas.microsoft.com/office/drawing/2014/main" id="{C21FFB23-DE4B-CC47-8825-A909A696F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C5F0F-F177-D242-8342-759BFE6C6651}"/>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39393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EE19-6214-8448-A4E6-03B830A51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84CFE-EF35-2F41-8C92-066A2DE103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61ABD-D3A8-4644-AB86-875E70545DC3}"/>
              </a:ext>
            </a:extLst>
          </p:cNvPr>
          <p:cNvSpPr>
            <a:spLocks noGrp="1"/>
          </p:cNvSpPr>
          <p:nvPr>
            <p:ph type="dt" sz="half" idx="10"/>
          </p:nvPr>
        </p:nvSpPr>
        <p:spPr/>
        <p:txBody>
          <a:bodyPr/>
          <a:lstStyle/>
          <a:p>
            <a:fld id="{3633BD49-CBBF-7C48-AF49-F7933EAFBB5E}" type="datetimeFigureOut">
              <a:rPr lang="en-US" smtClean="0"/>
              <a:t>4/7/20</a:t>
            </a:fld>
            <a:endParaRPr lang="en-US"/>
          </a:p>
        </p:txBody>
      </p:sp>
      <p:sp>
        <p:nvSpPr>
          <p:cNvPr id="5" name="Footer Placeholder 4">
            <a:extLst>
              <a:ext uri="{FF2B5EF4-FFF2-40B4-BE49-F238E27FC236}">
                <a16:creationId xmlns:a16="http://schemas.microsoft.com/office/drawing/2014/main" id="{1B12E669-DA42-CF49-82F4-DF8824452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B67FA-9F80-CA43-A5E6-B98BD47FBF53}"/>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56436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10D3-94C3-4040-8B9F-02BFC3CE5E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E14997-68AE-AB4C-B603-8A84452F2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A853E8-B914-A343-96DD-C08BAAEC8621}"/>
              </a:ext>
            </a:extLst>
          </p:cNvPr>
          <p:cNvSpPr>
            <a:spLocks noGrp="1"/>
          </p:cNvSpPr>
          <p:nvPr>
            <p:ph type="dt" sz="half" idx="10"/>
          </p:nvPr>
        </p:nvSpPr>
        <p:spPr/>
        <p:txBody>
          <a:bodyPr/>
          <a:lstStyle/>
          <a:p>
            <a:fld id="{3633BD49-CBBF-7C48-AF49-F7933EAFBB5E}" type="datetimeFigureOut">
              <a:rPr lang="en-US" smtClean="0"/>
              <a:t>4/7/20</a:t>
            </a:fld>
            <a:endParaRPr lang="en-US"/>
          </a:p>
        </p:txBody>
      </p:sp>
      <p:sp>
        <p:nvSpPr>
          <p:cNvPr id="5" name="Footer Placeholder 4">
            <a:extLst>
              <a:ext uri="{FF2B5EF4-FFF2-40B4-BE49-F238E27FC236}">
                <a16:creationId xmlns:a16="http://schemas.microsoft.com/office/drawing/2014/main" id="{1815EF98-BEBA-A340-9623-6E777BCB9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466E8-69CF-C444-B7F7-632A39F120A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92072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0E07-EFA1-0F44-A2E6-DF37CB7EE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5F994-24C3-F842-99B8-D513A9BAB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59FAE8-A48D-3845-8D3B-DEA15A11EF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935F22-3383-FA49-AA44-824A8C6A2C93}"/>
              </a:ext>
            </a:extLst>
          </p:cNvPr>
          <p:cNvSpPr>
            <a:spLocks noGrp="1"/>
          </p:cNvSpPr>
          <p:nvPr>
            <p:ph type="dt" sz="half" idx="10"/>
          </p:nvPr>
        </p:nvSpPr>
        <p:spPr/>
        <p:txBody>
          <a:bodyPr/>
          <a:lstStyle/>
          <a:p>
            <a:fld id="{3633BD49-CBBF-7C48-AF49-F7933EAFBB5E}" type="datetimeFigureOut">
              <a:rPr lang="en-US" smtClean="0"/>
              <a:t>4/7/20</a:t>
            </a:fld>
            <a:endParaRPr lang="en-US"/>
          </a:p>
        </p:txBody>
      </p:sp>
      <p:sp>
        <p:nvSpPr>
          <p:cNvPr id="6" name="Footer Placeholder 5">
            <a:extLst>
              <a:ext uri="{FF2B5EF4-FFF2-40B4-BE49-F238E27FC236}">
                <a16:creationId xmlns:a16="http://schemas.microsoft.com/office/drawing/2014/main" id="{7F05E4F8-E9BF-964C-8174-9D9F05806A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F600D-DC9D-364C-8B47-0D7D7CD48078}"/>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49000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EAF6-04F5-FF45-B4D0-B4D07316C2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8B5F1F-6872-D948-A961-79B79120D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6F9AFE-7218-4B45-8B6D-CAC7FBD76C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9FA340-4669-024E-8582-612752D1A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DC52B4-65CD-CB44-AA4C-E2101B4BEE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E4B715-9493-094D-8412-D51C07541CDC}"/>
              </a:ext>
            </a:extLst>
          </p:cNvPr>
          <p:cNvSpPr>
            <a:spLocks noGrp="1"/>
          </p:cNvSpPr>
          <p:nvPr>
            <p:ph type="dt" sz="half" idx="10"/>
          </p:nvPr>
        </p:nvSpPr>
        <p:spPr/>
        <p:txBody>
          <a:bodyPr/>
          <a:lstStyle/>
          <a:p>
            <a:fld id="{3633BD49-CBBF-7C48-AF49-F7933EAFBB5E}" type="datetimeFigureOut">
              <a:rPr lang="en-US" smtClean="0"/>
              <a:t>4/7/20</a:t>
            </a:fld>
            <a:endParaRPr lang="en-US"/>
          </a:p>
        </p:txBody>
      </p:sp>
      <p:sp>
        <p:nvSpPr>
          <p:cNvPr id="8" name="Footer Placeholder 7">
            <a:extLst>
              <a:ext uri="{FF2B5EF4-FFF2-40B4-BE49-F238E27FC236}">
                <a16:creationId xmlns:a16="http://schemas.microsoft.com/office/drawing/2014/main" id="{EC6AA53F-B28E-D845-85F8-22FCB922E6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A1E5FF-257C-E143-AD72-B9D5BA25C49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44970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5A29-63EA-D143-9408-9FD67D1965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EB5113-F691-8147-88A4-6F0742B94A00}"/>
              </a:ext>
            </a:extLst>
          </p:cNvPr>
          <p:cNvSpPr>
            <a:spLocks noGrp="1"/>
          </p:cNvSpPr>
          <p:nvPr>
            <p:ph type="dt" sz="half" idx="10"/>
          </p:nvPr>
        </p:nvSpPr>
        <p:spPr/>
        <p:txBody>
          <a:bodyPr/>
          <a:lstStyle/>
          <a:p>
            <a:fld id="{3633BD49-CBBF-7C48-AF49-F7933EAFBB5E}" type="datetimeFigureOut">
              <a:rPr lang="en-US" smtClean="0"/>
              <a:t>4/7/20</a:t>
            </a:fld>
            <a:endParaRPr lang="en-US"/>
          </a:p>
        </p:txBody>
      </p:sp>
      <p:sp>
        <p:nvSpPr>
          <p:cNvPr id="4" name="Footer Placeholder 3">
            <a:extLst>
              <a:ext uri="{FF2B5EF4-FFF2-40B4-BE49-F238E27FC236}">
                <a16:creationId xmlns:a16="http://schemas.microsoft.com/office/drawing/2014/main" id="{DBF3B6A3-8B91-4B43-BAEF-BC6B0D03DA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1E11D-A8A2-334A-A259-A2DCDF1EC48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6385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770EA-F7EB-9841-B528-4B96DDA28B9D}"/>
              </a:ext>
            </a:extLst>
          </p:cNvPr>
          <p:cNvSpPr>
            <a:spLocks noGrp="1"/>
          </p:cNvSpPr>
          <p:nvPr>
            <p:ph type="dt" sz="half" idx="10"/>
          </p:nvPr>
        </p:nvSpPr>
        <p:spPr/>
        <p:txBody>
          <a:bodyPr/>
          <a:lstStyle/>
          <a:p>
            <a:fld id="{3633BD49-CBBF-7C48-AF49-F7933EAFBB5E}" type="datetimeFigureOut">
              <a:rPr lang="en-US" smtClean="0"/>
              <a:t>4/7/20</a:t>
            </a:fld>
            <a:endParaRPr lang="en-US"/>
          </a:p>
        </p:txBody>
      </p:sp>
      <p:sp>
        <p:nvSpPr>
          <p:cNvPr id="3" name="Footer Placeholder 2">
            <a:extLst>
              <a:ext uri="{FF2B5EF4-FFF2-40B4-BE49-F238E27FC236}">
                <a16:creationId xmlns:a16="http://schemas.microsoft.com/office/drawing/2014/main" id="{903B4B10-AF4A-9D4D-8445-217E2203F1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5398EC-8CE9-0B4D-93C4-BDD64A6F567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38028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9848-0FCD-514B-84A5-AEE142C80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732033-F558-8B4C-BAD1-6790A17F7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A46631-3992-4043-90A5-5CECDBA58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C70A6-CFB2-7641-964E-0BC93F9C0B6E}"/>
              </a:ext>
            </a:extLst>
          </p:cNvPr>
          <p:cNvSpPr>
            <a:spLocks noGrp="1"/>
          </p:cNvSpPr>
          <p:nvPr>
            <p:ph type="dt" sz="half" idx="10"/>
          </p:nvPr>
        </p:nvSpPr>
        <p:spPr/>
        <p:txBody>
          <a:bodyPr/>
          <a:lstStyle/>
          <a:p>
            <a:fld id="{3633BD49-CBBF-7C48-AF49-F7933EAFBB5E}" type="datetimeFigureOut">
              <a:rPr lang="en-US" smtClean="0"/>
              <a:t>4/7/20</a:t>
            </a:fld>
            <a:endParaRPr lang="en-US"/>
          </a:p>
        </p:txBody>
      </p:sp>
      <p:sp>
        <p:nvSpPr>
          <p:cNvPr id="6" name="Footer Placeholder 5">
            <a:extLst>
              <a:ext uri="{FF2B5EF4-FFF2-40B4-BE49-F238E27FC236}">
                <a16:creationId xmlns:a16="http://schemas.microsoft.com/office/drawing/2014/main" id="{9865D7F4-E999-6844-9762-4B2BC0F0B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8FBF8-98B3-6347-B020-C4E3E63A41CB}"/>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98100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AEC5-42E5-F745-9A25-7BB9A3857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D987D2-15B2-9546-9321-6E0CA4F74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E6E6DA-10E8-3D42-BBF6-C02B49F10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2A277-D611-4B46-A1B7-FFE60354F210}"/>
              </a:ext>
            </a:extLst>
          </p:cNvPr>
          <p:cNvSpPr>
            <a:spLocks noGrp="1"/>
          </p:cNvSpPr>
          <p:nvPr>
            <p:ph type="dt" sz="half" idx="10"/>
          </p:nvPr>
        </p:nvSpPr>
        <p:spPr/>
        <p:txBody>
          <a:bodyPr/>
          <a:lstStyle/>
          <a:p>
            <a:fld id="{3633BD49-CBBF-7C48-AF49-F7933EAFBB5E}" type="datetimeFigureOut">
              <a:rPr lang="en-US" smtClean="0"/>
              <a:t>4/7/20</a:t>
            </a:fld>
            <a:endParaRPr lang="en-US"/>
          </a:p>
        </p:txBody>
      </p:sp>
      <p:sp>
        <p:nvSpPr>
          <p:cNvPr id="6" name="Footer Placeholder 5">
            <a:extLst>
              <a:ext uri="{FF2B5EF4-FFF2-40B4-BE49-F238E27FC236}">
                <a16:creationId xmlns:a16="http://schemas.microsoft.com/office/drawing/2014/main" id="{42096766-0B62-1E47-BDE6-287B6D6E4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DDA76-0F88-DB4C-840A-F9516E9B7C7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23294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3D7952-616C-934E-B2E5-9BFC813203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B2952-EC57-E345-ABF4-7159715CF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28653-FE9C-EB44-B209-231EF01D8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3BD49-CBBF-7C48-AF49-F7933EAFBB5E}" type="datetimeFigureOut">
              <a:rPr lang="en-US" smtClean="0"/>
              <a:t>4/7/20</a:t>
            </a:fld>
            <a:endParaRPr lang="en-US"/>
          </a:p>
        </p:txBody>
      </p:sp>
      <p:sp>
        <p:nvSpPr>
          <p:cNvPr id="5" name="Footer Placeholder 4">
            <a:extLst>
              <a:ext uri="{FF2B5EF4-FFF2-40B4-BE49-F238E27FC236}">
                <a16:creationId xmlns:a16="http://schemas.microsoft.com/office/drawing/2014/main" id="{D5A4B14B-FD2C-CB43-9A96-840ACED78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E8C75-38E5-0845-8244-20C23ED77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62777-3BE1-1E47-AC23-F90528AC9908}" type="slidenum">
              <a:rPr lang="en-US" smtClean="0"/>
              <a:t>‹#›</a:t>
            </a:fld>
            <a:endParaRPr lang="en-US"/>
          </a:p>
        </p:txBody>
      </p:sp>
    </p:spTree>
    <p:extLst>
      <p:ext uri="{BB962C8B-B14F-4D97-AF65-F5344CB8AC3E}">
        <p14:creationId xmlns:p14="http://schemas.microsoft.com/office/powerpoint/2010/main" val="419363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image" Target="../media/image12.png"/><Relationship Id="rId4" Type="http://schemas.openxmlformats.org/officeDocument/2006/relationships/slide" Target="slide3.xml"/><Relationship Id="rId9" Type="http://schemas.openxmlformats.org/officeDocument/2006/relationships/image" Target="../media/image4.png"/><Relationship Id="rId1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0.xml"/><Relationship Id="rId2" Type="http://schemas.openxmlformats.org/officeDocument/2006/relationships/notesSlide" Target="../notesSlides/notesSlide5.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4.xml"/><Relationship Id="rId15" Type="http://schemas.openxmlformats.org/officeDocument/2006/relationships/image" Target="../media/image7.png"/><Relationship Id="rId10" Type="http://schemas.openxmlformats.org/officeDocument/2006/relationships/image" Target="../media/image6.emf"/><Relationship Id="rId4" Type="http://schemas.openxmlformats.org/officeDocument/2006/relationships/slide" Target="slide3.xml"/><Relationship Id="rId9" Type="http://schemas.openxmlformats.org/officeDocument/2006/relationships/image" Target="../media/image4.pn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9.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0.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0B2892-0F78-AA4D-9147-959DA12D4B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14555" y="1434939"/>
            <a:ext cx="4330700" cy="1117600"/>
          </a:xfrm>
          <a:prstGeom prst="rect">
            <a:avLst/>
          </a:prstGeom>
        </p:spPr>
      </p:pic>
      <p:sp>
        <p:nvSpPr>
          <p:cNvPr id="5" name="Rectangle 4">
            <a:extLst>
              <a:ext uri="{FF2B5EF4-FFF2-40B4-BE49-F238E27FC236}">
                <a16:creationId xmlns:a16="http://schemas.microsoft.com/office/drawing/2014/main" id="{E1845719-ECAA-DC40-8954-19DA4542CF54}"/>
              </a:ext>
            </a:extLst>
          </p:cNvPr>
          <p:cNvSpPr/>
          <p:nvPr/>
        </p:nvSpPr>
        <p:spPr>
          <a:xfrm>
            <a:off x="4077484" y="2870200"/>
            <a:ext cx="8114516" cy="1117600"/>
          </a:xfrm>
          <a:prstGeom prst="rect">
            <a:avLst/>
          </a:prstGeom>
          <a:solidFill>
            <a:srgbClr val="2C97DD"/>
          </a:solidFill>
          <a:ln>
            <a:noFill/>
          </a:ln>
        </p:spPr>
        <p:txBody>
          <a:bodyPr wrap="square" lIns="270000" tIns="360000" rIns="0" anchor="t">
            <a:noAutofit/>
          </a:bodyPr>
          <a:lstStyle/>
          <a:p>
            <a:pPr algn="l">
              <a:lnSpc>
                <a:spcPct val="50000"/>
              </a:lnSpc>
            </a:pPr>
            <a:r>
              <a:rPr lang="en-US" sz="2800" b="1" i="0" spc="0" dirty="0">
                <a:solidFill>
                  <a:schemeClr val="bg1"/>
                </a:solidFill>
                <a:latin typeface="Arial" panose="020B0604020202020204" pitchFamily="34" charset="0"/>
                <a:cs typeface="Arial" panose="020B0604020202020204" pitchFamily="34" charset="0"/>
              </a:rPr>
              <a:t>Spark Your Learning</a:t>
            </a:r>
          </a:p>
          <a:p>
            <a:pPr algn="ctr">
              <a:lnSpc>
                <a:spcPct val="20000"/>
              </a:lnSpc>
            </a:pPr>
            <a:endParaRPr lang="en-US" sz="1200" b="1" i="0" spc="0" dirty="0">
              <a:solidFill>
                <a:schemeClr val="bg1"/>
              </a:solidFill>
              <a:latin typeface="Arial" panose="020B0604020202020204" pitchFamily="34" charset="0"/>
              <a:cs typeface="Arial" panose="020B0604020202020204" pitchFamily="34" charset="0"/>
            </a:endParaRPr>
          </a:p>
          <a:p>
            <a:pPr algn="l">
              <a:lnSpc>
                <a:spcPct val="170000"/>
              </a:lnSpc>
            </a:pPr>
            <a:r>
              <a:rPr lang="en-US" sz="1200" b="1" i="0" spc="0" dirty="0">
                <a:solidFill>
                  <a:schemeClr val="bg1"/>
                </a:solidFill>
                <a:latin typeface="Arial" panose="020B0604020202020204" pitchFamily="34" charset="0"/>
                <a:cs typeface="Arial" panose="020B0604020202020204" pitchFamily="34" charset="0"/>
              </a:rPr>
              <a:t>Grade </a:t>
            </a:r>
            <a:r>
              <a:rPr lang="en-US" sz="1200" b="1" dirty="0">
                <a:solidFill>
                  <a:schemeClr val="bg1"/>
                </a:solidFill>
                <a:latin typeface="Arial" panose="020B0604020202020204" pitchFamily="34" charset="0"/>
                <a:cs typeface="Arial" panose="020B0604020202020204" pitchFamily="34" charset="0"/>
              </a:rPr>
              <a:t>K</a:t>
            </a:r>
            <a:r>
              <a:rPr lang="en-US" sz="1200" b="1" i="0" spc="0" dirty="0">
                <a:solidFill>
                  <a:schemeClr val="bg1"/>
                </a:solidFill>
                <a:latin typeface="Arial" panose="020B0604020202020204" pitchFamily="34" charset="0"/>
                <a:cs typeface="Arial" panose="020B0604020202020204" pitchFamily="34" charset="0"/>
              </a:rPr>
              <a:t> </a:t>
            </a:r>
            <a:r>
              <a:rPr lang="en-US" sz="800" b="1" i="0" spc="0" baseline="30000" dirty="0">
                <a:solidFill>
                  <a:schemeClr val="bg1"/>
                </a:solidFill>
                <a:latin typeface="Arial Black" panose="020B0604020202020204" pitchFamily="34" charset="0"/>
                <a:cs typeface="Arial Black" panose="020B0604020202020204" pitchFamily="34" charset="0"/>
              </a:rPr>
              <a:t>•</a:t>
            </a:r>
            <a:r>
              <a:rPr lang="en-US" sz="1200" b="1" i="0" spc="0" dirty="0">
                <a:solidFill>
                  <a:schemeClr val="bg1"/>
                </a:solidFill>
                <a:latin typeface="Arial" panose="020B0604020202020204" pitchFamily="34" charset="0"/>
                <a:cs typeface="Arial" panose="020B0604020202020204" pitchFamily="34" charset="0"/>
              </a:rPr>
              <a:t> Lesson 17.1 – Compose 10 Ones and Some More Ones to 14</a:t>
            </a:r>
          </a:p>
        </p:txBody>
      </p:sp>
      <p:pic>
        <p:nvPicPr>
          <p:cNvPr id="6" name="Picture 5">
            <a:extLst>
              <a:ext uri="{FF2B5EF4-FFF2-40B4-BE49-F238E27FC236}">
                <a16:creationId xmlns:a16="http://schemas.microsoft.com/office/drawing/2014/main" id="{7BC2D55E-5250-E949-AEAE-C00519294705}"/>
              </a:ext>
              <a:ext uri="{C183D7F6-B498-43B3-948B-1728B52AA6E4}">
                <adec:decorative xmlns:adec="http://schemas.microsoft.com/office/drawing/2017/decorative" val="1"/>
              </a:ext>
            </a:extLst>
          </p:cNvPr>
          <p:cNvPicPr>
            <a:picLocks noChangeAspect="1"/>
          </p:cNvPicPr>
          <p:nvPr/>
        </p:nvPicPr>
        <p:blipFill>
          <a:blip r:embed="rId4">
            <a:alphaModFix/>
          </a:blip>
          <a:stretch>
            <a:fillRect/>
          </a:stretch>
        </p:blipFill>
        <p:spPr>
          <a:xfrm>
            <a:off x="11500538" y="3267256"/>
            <a:ext cx="383938" cy="383938"/>
          </a:xfrm>
          <a:prstGeom prst="rect">
            <a:avLst/>
          </a:prstGeom>
          <a:ln w="22225">
            <a:noFill/>
          </a:ln>
        </p:spPr>
      </p:pic>
      <p:pic>
        <p:nvPicPr>
          <p:cNvPr id="7" name="Picture 6">
            <a:extLst>
              <a:ext uri="{FF2B5EF4-FFF2-40B4-BE49-F238E27FC236}">
                <a16:creationId xmlns:a16="http://schemas.microsoft.com/office/drawing/2014/main" id="{E7ACFDA1-271C-AD41-AD5F-196F3D2211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553700" y="0"/>
            <a:ext cx="1638300" cy="1638300"/>
          </a:xfrm>
          <a:prstGeom prst="rect">
            <a:avLst/>
          </a:prstGeom>
        </p:spPr>
      </p:pic>
      <p:sp>
        <p:nvSpPr>
          <p:cNvPr id="8" name="Rectangle 7">
            <a:extLst>
              <a:ext uri="{FF2B5EF4-FFF2-40B4-BE49-F238E27FC236}">
                <a16:creationId xmlns:a16="http://schemas.microsoft.com/office/drawing/2014/main" id="{E3B0259F-0194-9F40-B42B-27F1122F93BD}"/>
              </a:ext>
            </a:extLst>
          </p:cNvPr>
          <p:cNvSpPr/>
          <p:nvPr/>
        </p:nvSpPr>
        <p:spPr>
          <a:xfrm>
            <a:off x="4077484" y="5796153"/>
            <a:ext cx="8114516" cy="1015663"/>
          </a:xfrm>
          <a:prstGeom prst="rect">
            <a:avLst/>
          </a:prstGeom>
        </p:spPr>
        <p:txBody>
          <a:bodyPr wrap="square">
            <a:spAutoFit/>
          </a:bodyPr>
          <a:lstStyle/>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Copyright © by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All rights reserved. No part of the material protected by this copyright may be reproduced or utilized in any form or by any means, electronic or mechanical, including photocopying, recording, broadcasting or by any other information storage and retrieval system, without written permission of the copyright owner unless such copying is expressly permitted by federal copyright law.</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Only those pages that are specifically enabled by the program and indicated by the presence of the print icon may be printed and reproduced in classroom quantities by individual teachers using the corresponding student’s textbook or kit as the major vehicle for regular classroom instruction. Requests for information on other matters regarding duplication of this work should be submitted through our Permissions website at https://</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customercare.hmhco.com</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contactus</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Permissions.html</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or mailed to Houghton Mifflin Harcourt Publishing Company, Attn: Compliance, Contracts, and Licensing, 9400 </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Southpark</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Center Loop, Orlando, Florida 32819-8647.</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HOUGHTON MIFFLIN HARCOURT and the HMH Logo are trademarks and service marks of Houghton Mifflin Harcourt Publishing Company. You shall not display, disparage, dilute or taint Houghton Mifflin Harcourt trademarks and service marks or use any confusingly similar marks, or use Houghton Mifflin Harcourt marks in such a way that would misrepresent the identity of the owner. Any permitted use of Houghton Mifflin Harcourt trademarks and service marks inures to the benefit of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Calibri" panose="020F0502020204030204" pitchFamily="34" charset="0"/>
                <a:cs typeface="Arial" panose="020B0604020202020204" pitchFamily="34" charset="0"/>
              </a:rPr>
              <a:t>All other trademarks, service marks or registered trademarks appearing on Houghton Mifflin Harcourt Publishing Company websites are the trademarks or service marks of </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their respective owners.</a:t>
            </a:r>
            <a:endParaRPr lang="en-US" sz="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882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 uri="{C183D7F6-B498-43B3-948B-1728B52AA6E4}">
                <adec:decorative xmlns:adec="http://schemas.microsoft.com/office/drawing/2017/decorative" val="1"/>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a:extLst>
              <a:ext uri="{FF2B5EF4-FFF2-40B4-BE49-F238E27FC236}">
                <a16:creationId xmlns:a16="http://schemas.microsoft.com/office/drawing/2014/main" id="{A7758C93-458A-6245-911F-07976E9D6C3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ABEB7700-35C2-4A47-B7CB-1F305EB71CAE}"/>
              </a:ext>
            </a:extLst>
          </p:cNvPr>
          <p:cNvSpPr/>
          <p:nvPr/>
        </p:nvSpPr>
        <p:spPr>
          <a:xfrm>
            <a:off x="0" y="182830"/>
            <a:ext cx="11638344"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Share Your Thinking</a:t>
            </a:r>
          </a:p>
        </p:txBody>
      </p:sp>
      <p:pic>
        <p:nvPicPr>
          <p:cNvPr id="15" name="Picture 14">
            <a:extLst>
              <a:ext uri="{FF2B5EF4-FFF2-40B4-BE49-F238E27FC236}">
                <a16:creationId xmlns:a16="http://schemas.microsoft.com/office/drawing/2014/main" id="{0466BAB0-8549-7046-B211-12686096BCA2}"/>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364656" y="192430"/>
            <a:ext cx="563841" cy="544398"/>
          </a:xfrm>
          <a:prstGeom prst="rect">
            <a:avLst/>
          </a:prstGeom>
        </p:spPr>
      </p:pic>
      <p:sp>
        <p:nvSpPr>
          <p:cNvPr id="16" name="Rounded Rectangle 15">
            <a:extLst>
              <a:ext uri="{FF2B5EF4-FFF2-40B4-BE49-F238E27FC236}">
                <a16:creationId xmlns:a16="http://schemas.microsoft.com/office/drawing/2014/main" id="{4D7933CA-3FEB-7B45-9B55-1B8951C416AD}"/>
              </a:ext>
            </a:extLst>
          </p:cNvPr>
          <p:cNvSpPr/>
          <p:nvPr/>
        </p:nvSpPr>
        <p:spPr>
          <a:xfrm>
            <a:off x="441624" y="2965487"/>
            <a:ext cx="5654376" cy="1282050"/>
          </a:xfrm>
          <a:prstGeom prst="roundRect">
            <a:avLst/>
          </a:prstGeom>
          <a:solidFill>
            <a:srgbClr val="FBF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D8BFA992-309E-7742-A298-66A3CAC6E60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05832" y="3102595"/>
            <a:ext cx="521914" cy="503917"/>
          </a:xfrm>
          <a:prstGeom prst="rect">
            <a:avLst/>
          </a:prstGeom>
        </p:spPr>
      </p:pic>
      <p:sp>
        <p:nvSpPr>
          <p:cNvPr id="18" name="TextBox 17">
            <a:extLst>
              <a:ext uri="{FF2B5EF4-FFF2-40B4-BE49-F238E27FC236}">
                <a16:creationId xmlns:a16="http://schemas.microsoft.com/office/drawing/2014/main" id="{195BD7D2-8C33-B54D-992D-CDEFD1E72BED}"/>
              </a:ext>
            </a:extLst>
          </p:cNvPr>
          <p:cNvSpPr txBox="1"/>
          <p:nvPr/>
        </p:nvSpPr>
        <p:spPr>
          <a:xfrm>
            <a:off x="1302461" y="3053975"/>
            <a:ext cx="4650943" cy="1130045"/>
          </a:xfrm>
          <a:prstGeom prst="rect">
            <a:avLst/>
          </a:prstGeom>
          <a:noFill/>
        </p:spPr>
        <p:txBody>
          <a:bodyPr wrap="square" lIns="0" tIns="251999" rIns="144000" bIns="0" rtlCol="0" anchor="ctr" anchorCtr="0">
            <a:noAutofit/>
          </a:bodyPr>
          <a:lstStyle/>
          <a:p>
            <a:pPr lvl="0">
              <a:lnSpc>
                <a:spcPct val="120000"/>
              </a:lnSpc>
              <a:defRPr/>
            </a:pPr>
            <a:r>
              <a:rPr lang="en-IE" sz="1800" b="1" i="0" kern="1200" dirty="0">
                <a:solidFill>
                  <a:srgbClr val="900170"/>
                </a:solidFill>
                <a:effectLst/>
                <a:latin typeface="Arial" panose="020B0604020202020204" pitchFamily="34" charset="0"/>
                <a:ea typeface="+mn-ea"/>
                <a:cs typeface="Arial" panose="020B0604020202020204" pitchFamily="34" charset="0"/>
              </a:rPr>
              <a:t>Turn and Talk  </a:t>
            </a:r>
            <a:r>
              <a:rPr lang="en-IE" sz="1800" b="0" i="0" kern="1200" dirty="0">
                <a:solidFill>
                  <a:srgbClr val="4C4E50"/>
                </a:solidFill>
                <a:effectLst/>
                <a:latin typeface="Arial" panose="020B0604020202020204" pitchFamily="34" charset="0"/>
                <a:ea typeface="+mn-ea"/>
                <a:cs typeface="Arial" panose="020B0604020202020204" pitchFamily="34" charset="0"/>
              </a:rPr>
              <a:t>Discuss your representation with </a:t>
            </a:r>
            <a:r>
              <a:rPr lang="en-IE" dirty="0">
                <a:solidFill>
                  <a:srgbClr val="4C4E50"/>
                </a:solidFill>
                <a:latin typeface="Arial" panose="020B0604020202020204" pitchFamily="34" charset="0"/>
                <a:cs typeface="Arial" panose="020B0604020202020204" pitchFamily="34" charset="0"/>
              </a:rPr>
              <a:t>a</a:t>
            </a:r>
            <a:r>
              <a:rPr lang="en-IE" sz="1800" b="0" i="0" kern="1200" dirty="0">
                <a:solidFill>
                  <a:srgbClr val="4C4E50"/>
                </a:solidFill>
                <a:effectLst/>
                <a:latin typeface="Arial" panose="020B0604020202020204" pitchFamily="34" charset="0"/>
                <a:ea typeface="+mn-ea"/>
                <a:cs typeface="Arial" panose="020B0604020202020204" pitchFamily="34" charset="0"/>
              </a:rPr>
              <a:t> partner. How are they alike? How are they different?</a:t>
            </a:r>
          </a:p>
          <a:p>
            <a:pPr algn="l"/>
            <a:endParaRPr lang="en-US" sz="1800" dirty="0"/>
          </a:p>
        </p:txBody>
      </p:sp>
      <p:sp>
        <p:nvSpPr>
          <p:cNvPr id="33" name="Rectangle 32">
            <a:extLst>
              <a:ext uri="{FF2B5EF4-FFF2-40B4-BE49-F238E27FC236}">
                <a16:creationId xmlns:a16="http://schemas.microsoft.com/office/drawing/2014/main" id="{0761F717-0467-F849-8C91-8745BAA5CC5E}"/>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Image Credit: ©Houghton Mifflin Harcourt Publishing Company</a:t>
            </a:r>
          </a:p>
        </p:txBody>
      </p:sp>
      <p:sp>
        <p:nvSpPr>
          <p:cNvPr id="34" name="Rounded Rectangle 33">
            <a:hlinkClick r:id="rId11" action="ppaction://hlinksldjump"/>
            <a:extLst>
              <a:ext uri="{FF2B5EF4-FFF2-40B4-BE49-F238E27FC236}">
                <a16:creationId xmlns:a16="http://schemas.microsoft.com/office/drawing/2014/main" id="{C8C24A39-D9D4-E74C-AB31-AB035C986419}"/>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5" name="Rounded Rectangle 34">
            <a:hlinkClick r:id="rId12" action="ppaction://hlinksldjump"/>
            <a:extLst>
              <a:ext uri="{FF2B5EF4-FFF2-40B4-BE49-F238E27FC236}">
                <a16:creationId xmlns:a16="http://schemas.microsoft.com/office/drawing/2014/main" id="{D66E1321-11E7-4D49-BF18-9B7AE4C34617}"/>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6" name="Rounded Rectangle 35">
            <a:hlinkClick r:id="rId13" action="ppaction://hlinksldjump"/>
            <a:extLst>
              <a:ext uri="{FF2B5EF4-FFF2-40B4-BE49-F238E27FC236}">
                <a16:creationId xmlns:a16="http://schemas.microsoft.com/office/drawing/2014/main" id="{E001FDEC-BE54-9D4A-BBA4-D4C4AB81DF72}"/>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29" name="Picture 28" descr="Image of Barry sitting between two trees; there are 10 ants crawling up the tree on the left and 3 ants crawling up the tree on the right.">
            <a:extLst>
              <a:ext uri="{FF2B5EF4-FFF2-40B4-BE49-F238E27FC236}">
                <a16:creationId xmlns:a16="http://schemas.microsoft.com/office/drawing/2014/main" id="{2E711FC1-1E3A-C141-82C6-99316A3DEBDB}"/>
              </a:ext>
            </a:extLst>
          </p:cNvPr>
          <p:cNvPicPr>
            <a:picLocks noChangeAspect="1"/>
          </p:cNvPicPr>
          <p:nvPr/>
        </p:nvPicPr>
        <p:blipFill>
          <a:blip r:embed="rId14"/>
          <a:stretch>
            <a:fillRect/>
          </a:stretch>
        </p:blipFill>
        <p:spPr>
          <a:xfrm>
            <a:off x="6731435" y="1002263"/>
            <a:ext cx="4452316" cy="5206181"/>
          </a:xfrm>
          <a:prstGeom prst="rect">
            <a:avLst/>
          </a:prstGeom>
        </p:spPr>
      </p:pic>
    </p:spTree>
    <p:extLst>
      <p:ext uri="{BB962C8B-B14F-4D97-AF65-F5344CB8AC3E}">
        <p14:creationId xmlns:p14="http://schemas.microsoft.com/office/powerpoint/2010/main" val="368434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A7758C93-458A-6245-911F-07976E9D6C3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0E9DFC35-CDD1-F246-AE5A-1BBBD4F5EB11}"/>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Some Possible Representations</a:t>
            </a:r>
          </a:p>
        </p:txBody>
      </p:sp>
      <p:sp>
        <p:nvSpPr>
          <p:cNvPr id="18" name="Rectangle 17">
            <a:extLst>
              <a:ext uri="{FF2B5EF4-FFF2-40B4-BE49-F238E27FC236}">
                <a16:creationId xmlns:a16="http://schemas.microsoft.com/office/drawing/2014/main" id="{AEB24B7F-1685-2C4F-8D36-EA2D4FE8E9D6}"/>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Image Credit: ©Houghton Mifflin Harcourt Publishing Company</a:t>
            </a:r>
          </a:p>
        </p:txBody>
      </p:sp>
      <p:grpSp>
        <p:nvGrpSpPr>
          <p:cNvPr id="11" name="Group 10" descr="Image showing 10 ones and 3 ones as ten red connecting cubes and three blue connecting cubes">
            <a:extLst>
              <a:ext uri="{FF2B5EF4-FFF2-40B4-BE49-F238E27FC236}">
                <a16:creationId xmlns:a16="http://schemas.microsoft.com/office/drawing/2014/main" id="{7C69C9A7-4CE0-C242-87D8-BAAD85D499B9}"/>
              </a:ext>
            </a:extLst>
          </p:cNvPr>
          <p:cNvGrpSpPr/>
          <p:nvPr/>
        </p:nvGrpSpPr>
        <p:grpSpPr>
          <a:xfrm>
            <a:off x="1579389" y="1481457"/>
            <a:ext cx="4450711" cy="1339154"/>
            <a:chOff x="1579389" y="1481457"/>
            <a:chExt cx="4450711" cy="1339154"/>
          </a:xfrm>
        </p:grpSpPr>
        <p:grpSp>
          <p:nvGrpSpPr>
            <p:cNvPr id="4" name="Group 3">
              <a:extLst>
                <a:ext uri="{FF2B5EF4-FFF2-40B4-BE49-F238E27FC236}">
                  <a16:creationId xmlns:a16="http://schemas.microsoft.com/office/drawing/2014/main" id="{332FC4B0-23AD-9541-9DAC-F131F3787D74}"/>
                </a:ext>
              </a:extLst>
            </p:cNvPr>
            <p:cNvGrpSpPr/>
            <p:nvPr/>
          </p:nvGrpSpPr>
          <p:grpSpPr>
            <a:xfrm rot="5400000">
              <a:off x="3576509" y="-515663"/>
              <a:ext cx="456471" cy="4450711"/>
              <a:chOff x="1528686" y="1171149"/>
              <a:chExt cx="495304" cy="4829339"/>
            </a:xfrm>
          </p:grpSpPr>
          <p:pic>
            <p:nvPicPr>
              <p:cNvPr id="6" name="Picture 5">
                <a:extLst>
                  <a:ext uri="{FF2B5EF4-FFF2-40B4-BE49-F238E27FC236}">
                    <a16:creationId xmlns:a16="http://schemas.microsoft.com/office/drawing/2014/main" id="{8589F685-548C-1545-A798-B4D82695A449}"/>
                  </a:ext>
                </a:extLst>
              </p:cNvPr>
              <p:cNvPicPr>
                <a:picLocks noChangeAspect="1"/>
              </p:cNvPicPr>
              <p:nvPr/>
            </p:nvPicPr>
            <p:blipFill>
              <a:blip r:embed="rId4"/>
              <a:stretch>
                <a:fillRect/>
              </a:stretch>
            </p:blipFill>
            <p:spPr>
              <a:xfrm rot="16200000">
                <a:off x="1483989" y="5460487"/>
                <a:ext cx="589356" cy="490646"/>
              </a:xfrm>
              <a:prstGeom prst="rect">
                <a:avLst/>
              </a:prstGeom>
            </p:spPr>
          </p:pic>
          <p:pic>
            <p:nvPicPr>
              <p:cNvPr id="30" name="Picture 29">
                <a:extLst>
                  <a:ext uri="{FF2B5EF4-FFF2-40B4-BE49-F238E27FC236}">
                    <a16:creationId xmlns:a16="http://schemas.microsoft.com/office/drawing/2014/main" id="{8600C66E-C86D-6C4E-998A-70BEB6A81996}"/>
                  </a:ext>
                </a:extLst>
              </p:cNvPr>
              <p:cNvPicPr>
                <a:picLocks noChangeAspect="1"/>
              </p:cNvPicPr>
              <p:nvPr/>
            </p:nvPicPr>
            <p:blipFill>
              <a:blip r:embed="rId4"/>
              <a:stretch>
                <a:fillRect/>
              </a:stretch>
            </p:blipFill>
            <p:spPr>
              <a:xfrm rot="16200000">
                <a:off x="1482201" y="4991148"/>
                <a:ext cx="589356" cy="490646"/>
              </a:xfrm>
              <a:prstGeom prst="rect">
                <a:avLst/>
              </a:prstGeom>
            </p:spPr>
          </p:pic>
          <p:pic>
            <p:nvPicPr>
              <p:cNvPr id="34" name="Picture 33">
                <a:extLst>
                  <a:ext uri="{FF2B5EF4-FFF2-40B4-BE49-F238E27FC236}">
                    <a16:creationId xmlns:a16="http://schemas.microsoft.com/office/drawing/2014/main" id="{05AF89A6-AD06-9548-A403-93716F2175B2}"/>
                  </a:ext>
                </a:extLst>
              </p:cNvPr>
              <p:cNvPicPr>
                <a:picLocks noChangeAspect="1"/>
              </p:cNvPicPr>
              <p:nvPr/>
            </p:nvPicPr>
            <p:blipFill>
              <a:blip r:embed="rId4"/>
              <a:stretch>
                <a:fillRect/>
              </a:stretch>
            </p:blipFill>
            <p:spPr>
              <a:xfrm rot="16200000">
                <a:off x="1480413" y="4521895"/>
                <a:ext cx="589356" cy="490646"/>
              </a:xfrm>
              <a:prstGeom prst="rect">
                <a:avLst/>
              </a:prstGeom>
            </p:spPr>
          </p:pic>
          <p:pic>
            <p:nvPicPr>
              <p:cNvPr id="35" name="Picture 34">
                <a:extLst>
                  <a:ext uri="{FF2B5EF4-FFF2-40B4-BE49-F238E27FC236}">
                    <a16:creationId xmlns:a16="http://schemas.microsoft.com/office/drawing/2014/main" id="{CD57D7DD-F816-EB45-BF10-254B3B703895}"/>
                  </a:ext>
                </a:extLst>
              </p:cNvPr>
              <p:cNvPicPr>
                <a:picLocks noChangeAspect="1"/>
              </p:cNvPicPr>
              <p:nvPr/>
            </p:nvPicPr>
            <p:blipFill>
              <a:blip r:embed="rId4"/>
              <a:stretch>
                <a:fillRect/>
              </a:stretch>
            </p:blipFill>
            <p:spPr>
              <a:xfrm rot="16200000">
                <a:off x="1483989" y="4047123"/>
                <a:ext cx="589356" cy="490646"/>
              </a:xfrm>
              <a:prstGeom prst="rect">
                <a:avLst/>
              </a:prstGeom>
            </p:spPr>
          </p:pic>
          <p:pic>
            <p:nvPicPr>
              <p:cNvPr id="36" name="Picture 35">
                <a:extLst>
                  <a:ext uri="{FF2B5EF4-FFF2-40B4-BE49-F238E27FC236}">
                    <a16:creationId xmlns:a16="http://schemas.microsoft.com/office/drawing/2014/main" id="{C6E6EF6B-AD98-E643-9FDA-D8F6537773B1}"/>
                  </a:ext>
                </a:extLst>
              </p:cNvPr>
              <p:cNvPicPr>
                <a:picLocks noChangeAspect="1"/>
              </p:cNvPicPr>
              <p:nvPr/>
            </p:nvPicPr>
            <p:blipFill>
              <a:blip r:embed="rId4"/>
              <a:stretch>
                <a:fillRect/>
              </a:stretch>
            </p:blipFill>
            <p:spPr>
              <a:xfrm rot="16200000">
                <a:off x="1480415" y="3590179"/>
                <a:ext cx="589356" cy="490646"/>
              </a:xfrm>
              <a:prstGeom prst="rect">
                <a:avLst/>
              </a:prstGeom>
            </p:spPr>
          </p:pic>
          <p:pic>
            <p:nvPicPr>
              <p:cNvPr id="37" name="Picture 36">
                <a:extLst>
                  <a:ext uri="{FF2B5EF4-FFF2-40B4-BE49-F238E27FC236}">
                    <a16:creationId xmlns:a16="http://schemas.microsoft.com/office/drawing/2014/main" id="{729E1CA2-886E-594B-ABFB-93370636954F}"/>
                  </a:ext>
                </a:extLst>
              </p:cNvPr>
              <p:cNvPicPr>
                <a:picLocks noChangeAspect="1"/>
              </p:cNvPicPr>
              <p:nvPr/>
            </p:nvPicPr>
            <p:blipFill>
              <a:blip r:embed="rId4"/>
              <a:stretch>
                <a:fillRect/>
              </a:stretch>
            </p:blipFill>
            <p:spPr>
              <a:xfrm rot="16200000">
                <a:off x="1483080" y="3119521"/>
                <a:ext cx="589356" cy="490646"/>
              </a:xfrm>
              <a:prstGeom prst="rect">
                <a:avLst/>
              </a:prstGeom>
            </p:spPr>
          </p:pic>
          <p:pic>
            <p:nvPicPr>
              <p:cNvPr id="38" name="Picture 37">
                <a:extLst>
                  <a:ext uri="{FF2B5EF4-FFF2-40B4-BE49-F238E27FC236}">
                    <a16:creationId xmlns:a16="http://schemas.microsoft.com/office/drawing/2014/main" id="{2847FBB4-B7C8-6441-A144-25ABC4C96ED1}"/>
                  </a:ext>
                </a:extLst>
              </p:cNvPr>
              <p:cNvPicPr>
                <a:picLocks noChangeAspect="1"/>
              </p:cNvPicPr>
              <p:nvPr/>
            </p:nvPicPr>
            <p:blipFill>
              <a:blip r:embed="rId4"/>
              <a:stretch>
                <a:fillRect/>
              </a:stretch>
            </p:blipFill>
            <p:spPr>
              <a:xfrm rot="16200000">
                <a:off x="1483989" y="2648758"/>
                <a:ext cx="589356" cy="490646"/>
              </a:xfrm>
              <a:prstGeom prst="rect">
                <a:avLst/>
              </a:prstGeom>
            </p:spPr>
          </p:pic>
          <p:pic>
            <p:nvPicPr>
              <p:cNvPr id="39" name="Picture 38">
                <a:extLst>
                  <a:ext uri="{FF2B5EF4-FFF2-40B4-BE49-F238E27FC236}">
                    <a16:creationId xmlns:a16="http://schemas.microsoft.com/office/drawing/2014/main" id="{BCCA32EA-1641-FF41-8551-2F8E76C324F8}"/>
                  </a:ext>
                </a:extLst>
              </p:cNvPr>
              <p:cNvPicPr>
                <a:picLocks noChangeAspect="1"/>
              </p:cNvPicPr>
              <p:nvPr/>
            </p:nvPicPr>
            <p:blipFill>
              <a:blip r:embed="rId4"/>
              <a:stretch>
                <a:fillRect/>
              </a:stretch>
            </p:blipFill>
            <p:spPr>
              <a:xfrm rot="16200000">
                <a:off x="1479331" y="2177065"/>
                <a:ext cx="589356" cy="490646"/>
              </a:xfrm>
              <a:prstGeom prst="rect">
                <a:avLst/>
              </a:prstGeom>
            </p:spPr>
          </p:pic>
          <p:pic>
            <p:nvPicPr>
              <p:cNvPr id="40" name="Picture 39">
                <a:extLst>
                  <a:ext uri="{FF2B5EF4-FFF2-40B4-BE49-F238E27FC236}">
                    <a16:creationId xmlns:a16="http://schemas.microsoft.com/office/drawing/2014/main" id="{0A10ED3E-F1B9-1945-B40A-A0AEE6397C46}"/>
                  </a:ext>
                </a:extLst>
              </p:cNvPr>
              <p:cNvPicPr>
                <a:picLocks noChangeAspect="1"/>
              </p:cNvPicPr>
              <p:nvPr/>
            </p:nvPicPr>
            <p:blipFill>
              <a:blip r:embed="rId4"/>
              <a:stretch>
                <a:fillRect/>
              </a:stretch>
            </p:blipFill>
            <p:spPr>
              <a:xfrm rot="16200000">
                <a:off x="1479331" y="1698382"/>
                <a:ext cx="589356" cy="490646"/>
              </a:xfrm>
              <a:prstGeom prst="rect">
                <a:avLst/>
              </a:prstGeom>
            </p:spPr>
          </p:pic>
          <p:pic>
            <p:nvPicPr>
              <p:cNvPr id="41" name="Picture 40">
                <a:extLst>
                  <a:ext uri="{FF2B5EF4-FFF2-40B4-BE49-F238E27FC236}">
                    <a16:creationId xmlns:a16="http://schemas.microsoft.com/office/drawing/2014/main" id="{C41AD4FC-B10E-2147-AB6D-CA5385B486D0}"/>
                  </a:ext>
                </a:extLst>
              </p:cNvPr>
              <p:cNvPicPr>
                <a:picLocks noChangeAspect="1"/>
              </p:cNvPicPr>
              <p:nvPr/>
            </p:nvPicPr>
            <p:blipFill>
              <a:blip r:embed="rId4"/>
              <a:stretch>
                <a:fillRect/>
              </a:stretch>
            </p:blipFill>
            <p:spPr>
              <a:xfrm rot="16200000">
                <a:off x="1479331" y="1220504"/>
                <a:ext cx="589356" cy="490646"/>
              </a:xfrm>
              <a:prstGeom prst="rect">
                <a:avLst/>
              </a:prstGeom>
            </p:spPr>
          </p:pic>
        </p:grpSp>
        <p:grpSp>
          <p:nvGrpSpPr>
            <p:cNvPr id="2" name="Group 1">
              <a:extLst>
                <a:ext uri="{FF2B5EF4-FFF2-40B4-BE49-F238E27FC236}">
                  <a16:creationId xmlns:a16="http://schemas.microsoft.com/office/drawing/2014/main" id="{484866ED-9EAF-E84F-9071-BE27048FA3F4}"/>
                </a:ext>
              </a:extLst>
            </p:cNvPr>
            <p:cNvGrpSpPr/>
            <p:nvPr/>
          </p:nvGrpSpPr>
          <p:grpSpPr>
            <a:xfrm rot="5400000">
              <a:off x="2073870" y="1875522"/>
              <a:ext cx="456450" cy="1433728"/>
              <a:chOff x="4719199" y="4441886"/>
              <a:chExt cx="495281" cy="1555698"/>
            </a:xfrm>
          </p:grpSpPr>
          <p:pic>
            <p:nvPicPr>
              <p:cNvPr id="3" name="Picture 2">
                <a:extLst>
                  <a:ext uri="{FF2B5EF4-FFF2-40B4-BE49-F238E27FC236}">
                    <a16:creationId xmlns:a16="http://schemas.microsoft.com/office/drawing/2014/main" id="{ED054EBB-B8CF-2340-8C5B-9608749CDD40}"/>
                  </a:ext>
                </a:extLst>
              </p:cNvPr>
              <p:cNvPicPr>
                <a:picLocks noChangeAspect="1"/>
              </p:cNvPicPr>
              <p:nvPr/>
            </p:nvPicPr>
            <p:blipFill>
              <a:blip r:embed="rId5"/>
              <a:stretch>
                <a:fillRect/>
              </a:stretch>
            </p:blipFill>
            <p:spPr>
              <a:xfrm rot="16200000">
                <a:off x="4671295" y="5459035"/>
                <a:ext cx="586453" cy="490646"/>
              </a:xfrm>
              <a:prstGeom prst="rect">
                <a:avLst/>
              </a:prstGeom>
            </p:spPr>
          </p:pic>
          <p:pic>
            <p:nvPicPr>
              <p:cNvPr id="42" name="Picture 41">
                <a:extLst>
                  <a:ext uri="{FF2B5EF4-FFF2-40B4-BE49-F238E27FC236}">
                    <a16:creationId xmlns:a16="http://schemas.microsoft.com/office/drawing/2014/main" id="{60BEE907-E5A7-3747-8E91-E39889414186}"/>
                  </a:ext>
                </a:extLst>
              </p:cNvPr>
              <p:cNvPicPr>
                <a:picLocks noChangeAspect="1"/>
              </p:cNvPicPr>
              <p:nvPr/>
            </p:nvPicPr>
            <p:blipFill>
              <a:blip r:embed="rId5"/>
              <a:stretch>
                <a:fillRect/>
              </a:stretch>
            </p:blipFill>
            <p:spPr>
              <a:xfrm rot="16200000">
                <a:off x="4675930" y="4972370"/>
                <a:ext cx="586453" cy="490646"/>
              </a:xfrm>
              <a:prstGeom prst="rect">
                <a:avLst/>
              </a:prstGeom>
            </p:spPr>
          </p:pic>
          <p:pic>
            <p:nvPicPr>
              <p:cNvPr id="43" name="Picture 42">
                <a:extLst>
                  <a:ext uri="{FF2B5EF4-FFF2-40B4-BE49-F238E27FC236}">
                    <a16:creationId xmlns:a16="http://schemas.microsoft.com/office/drawing/2014/main" id="{2DACFC71-B24C-B341-A75A-9A54FA2E64D0}"/>
                  </a:ext>
                </a:extLst>
              </p:cNvPr>
              <p:cNvPicPr>
                <a:picLocks noChangeAspect="1"/>
              </p:cNvPicPr>
              <p:nvPr/>
            </p:nvPicPr>
            <p:blipFill>
              <a:blip r:embed="rId5"/>
              <a:stretch>
                <a:fillRect/>
              </a:stretch>
            </p:blipFill>
            <p:spPr>
              <a:xfrm rot="16200000">
                <a:off x="4675930" y="4489790"/>
                <a:ext cx="586453" cy="490646"/>
              </a:xfrm>
              <a:prstGeom prst="rect">
                <a:avLst/>
              </a:prstGeom>
            </p:spPr>
          </p:pic>
        </p:grpSp>
      </p:grpSp>
      <p:sp>
        <p:nvSpPr>
          <p:cNvPr id="44" name="TextBox 43">
            <a:extLst>
              <a:ext uri="{FF2B5EF4-FFF2-40B4-BE49-F238E27FC236}">
                <a16:creationId xmlns:a16="http://schemas.microsoft.com/office/drawing/2014/main" id="{99C101BA-5F0F-174D-9B59-ABBE81896EC2}"/>
              </a:ext>
            </a:extLst>
          </p:cNvPr>
          <p:cNvSpPr txBox="1"/>
          <p:nvPr/>
        </p:nvSpPr>
        <p:spPr>
          <a:xfrm>
            <a:off x="350509" y="1400731"/>
            <a:ext cx="1101773" cy="456472"/>
          </a:xfrm>
          <a:prstGeom prst="rect">
            <a:avLst/>
          </a:prstGeom>
          <a:noFill/>
        </p:spPr>
        <p:txBody>
          <a:bodyPr wrap="square" rtlCol="0">
            <a:spAutoFit/>
          </a:bodyPr>
          <a:lstStyle/>
          <a:p>
            <a:pPr>
              <a:lnSpc>
                <a:spcPct val="150000"/>
              </a:lnSpc>
            </a:pPr>
            <a:r>
              <a:rPr lang="en-US" b="1" dirty="0">
                <a:solidFill>
                  <a:srgbClr val="FF0000"/>
                </a:solidFill>
                <a:latin typeface="Arial" panose="020B0604020202020204" pitchFamily="34" charset="0"/>
                <a:cs typeface="Arial" panose="020B0604020202020204" pitchFamily="34" charset="0"/>
              </a:rPr>
              <a:t>10</a:t>
            </a:r>
            <a:r>
              <a:rPr lang="en-US" dirty="0">
                <a:solidFill>
                  <a:srgbClr val="FF0000"/>
                </a:solidFill>
                <a:latin typeface="Arial" panose="020B0604020202020204" pitchFamily="34" charset="0"/>
                <a:cs typeface="Arial" panose="020B0604020202020204" pitchFamily="34" charset="0"/>
              </a:rPr>
              <a:t> ones</a:t>
            </a:r>
          </a:p>
        </p:txBody>
      </p:sp>
      <p:sp>
        <p:nvSpPr>
          <p:cNvPr id="45" name="TextBox 44">
            <a:extLst>
              <a:ext uri="{FF2B5EF4-FFF2-40B4-BE49-F238E27FC236}">
                <a16:creationId xmlns:a16="http://schemas.microsoft.com/office/drawing/2014/main" id="{262E7FE0-CAFA-4947-89DF-4B6D87F3538D}"/>
              </a:ext>
            </a:extLst>
          </p:cNvPr>
          <p:cNvSpPr txBox="1"/>
          <p:nvPr/>
        </p:nvSpPr>
        <p:spPr>
          <a:xfrm>
            <a:off x="423796" y="2284004"/>
            <a:ext cx="894832" cy="456472"/>
          </a:xfrm>
          <a:prstGeom prst="rect">
            <a:avLst/>
          </a:prstGeom>
          <a:noFill/>
        </p:spPr>
        <p:txBody>
          <a:bodyPr wrap="square" rtlCol="0">
            <a:spAutoFit/>
          </a:bodyPr>
          <a:lstStyle/>
          <a:p>
            <a:pPr>
              <a:lnSpc>
                <a:spcPct val="150000"/>
              </a:lnSpc>
            </a:pPr>
            <a:r>
              <a:rPr lang="en-US" b="1" dirty="0">
                <a:solidFill>
                  <a:srgbClr val="0070C0"/>
                </a:solidFill>
                <a:latin typeface="Arial" panose="020B0604020202020204" pitchFamily="34" charset="0"/>
                <a:cs typeface="Arial" panose="020B0604020202020204" pitchFamily="34" charset="0"/>
              </a:rPr>
              <a:t>3</a:t>
            </a:r>
            <a:r>
              <a:rPr lang="en-US" dirty="0">
                <a:solidFill>
                  <a:srgbClr val="0070C0"/>
                </a:solidFill>
                <a:latin typeface="Arial" panose="020B0604020202020204" pitchFamily="34" charset="0"/>
                <a:cs typeface="Arial" panose="020B0604020202020204" pitchFamily="34" charset="0"/>
              </a:rPr>
              <a:t> ones</a:t>
            </a:r>
          </a:p>
        </p:txBody>
      </p:sp>
      <p:sp>
        <p:nvSpPr>
          <p:cNvPr id="46" name="TextBox 45">
            <a:extLst>
              <a:ext uri="{FF2B5EF4-FFF2-40B4-BE49-F238E27FC236}">
                <a16:creationId xmlns:a16="http://schemas.microsoft.com/office/drawing/2014/main" id="{C41B1A6C-372F-DA4D-8862-377771B19D33}"/>
              </a:ext>
            </a:extLst>
          </p:cNvPr>
          <p:cNvSpPr txBox="1"/>
          <p:nvPr/>
        </p:nvSpPr>
        <p:spPr>
          <a:xfrm>
            <a:off x="562015" y="1827532"/>
            <a:ext cx="648220" cy="456472"/>
          </a:xfrm>
          <a:prstGeom prst="rect">
            <a:avLst/>
          </a:prstGeom>
          <a:noFill/>
        </p:spPr>
        <p:txBody>
          <a:bodyPr wrap="square" rtlCol="0">
            <a:spAutoFit/>
          </a:bodyPr>
          <a:lstStyle/>
          <a:p>
            <a:pPr>
              <a:lnSpc>
                <a:spcPct val="150000"/>
              </a:lnSpc>
            </a:pPr>
            <a:r>
              <a:rPr lang="en-US" dirty="0">
                <a:solidFill>
                  <a:schemeClr val="tx1">
                    <a:lumMod val="50000"/>
                    <a:lumOff val="50000"/>
                  </a:schemeClr>
                </a:solidFill>
                <a:latin typeface="Arial" panose="020B0604020202020204" pitchFamily="34" charset="0"/>
                <a:cs typeface="Arial" panose="020B0604020202020204" pitchFamily="34" charset="0"/>
              </a:rPr>
              <a:t>and</a:t>
            </a:r>
          </a:p>
        </p:txBody>
      </p:sp>
      <p:grpSp>
        <p:nvGrpSpPr>
          <p:cNvPr id="12" name="Group 11" descr="Image showing 10 ones and 3 ones as student-drawn tally marks">
            <a:extLst>
              <a:ext uri="{FF2B5EF4-FFF2-40B4-BE49-F238E27FC236}">
                <a16:creationId xmlns:a16="http://schemas.microsoft.com/office/drawing/2014/main" id="{8A4C9EFB-642D-D540-8043-93B58C8A9F6B}"/>
              </a:ext>
            </a:extLst>
          </p:cNvPr>
          <p:cNvGrpSpPr/>
          <p:nvPr/>
        </p:nvGrpSpPr>
        <p:grpSpPr>
          <a:xfrm>
            <a:off x="1499364" y="3661105"/>
            <a:ext cx="2039386" cy="2431955"/>
            <a:chOff x="1499364" y="3661105"/>
            <a:chExt cx="2039386" cy="2431955"/>
          </a:xfrm>
        </p:grpSpPr>
        <p:pic>
          <p:nvPicPr>
            <p:cNvPr id="7" name="Picture 6" descr="A picture containing animal, pair&#10;&#10;Description automatically generated">
              <a:extLst>
                <a:ext uri="{FF2B5EF4-FFF2-40B4-BE49-F238E27FC236}">
                  <a16:creationId xmlns:a16="http://schemas.microsoft.com/office/drawing/2014/main" id="{3B71CFEE-C1AA-3544-B113-91AC661A0FB1}"/>
                </a:ext>
              </a:extLst>
            </p:cNvPr>
            <p:cNvPicPr>
              <a:picLocks noChangeAspect="1"/>
            </p:cNvPicPr>
            <p:nvPr/>
          </p:nvPicPr>
          <p:blipFill>
            <a:blip r:embed="rId6"/>
            <a:stretch>
              <a:fillRect/>
            </a:stretch>
          </p:blipFill>
          <p:spPr>
            <a:xfrm>
              <a:off x="1667266" y="5063837"/>
              <a:ext cx="609910" cy="1029223"/>
            </a:xfrm>
            <a:prstGeom prst="rect">
              <a:avLst/>
            </a:prstGeom>
          </p:spPr>
        </p:pic>
        <p:pic>
          <p:nvPicPr>
            <p:cNvPr id="9" name="Picture 8" descr="A picture containing comb, plate&#10;&#10;Description automatically generated">
              <a:extLst>
                <a:ext uri="{FF2B5EF4-FFF2-40B4-BE49-F238E27FC236}">
                  <a16:creationId xmlns:a16="http://schemas.microsoft.com/office/drawing/2014/main" id="{C5C68FD2-D272-284D-AF57-B85EA2312FCE}"/>
                </a:ext>
              </a:extLst>
            </p:cNvPr>
            <p:cNvPicPr>
              <a:picLocks noChangeAspect="1"/>
            </p:cNvPicPr>
            <p:nvPr/>
          </p:nvPicPr>
          <p:blipFill>
            <a:blip r:embed="rId7"/>
            <a:stretch>
              <a:fillRect/>
            </a:stretch>
          </p:blipFill>
          <p:spPr>
            <a:xfrm>
              <a:off x="1499364" y="3661105"/>
              <a:ext cx="2039386" cy="1334178"/>
            </a:xfrm>
            <a:prstGeom prst="rect">
              <a:avLst/>
            </a:prstGeom>
          </p:spPr>
        </p:pic>
      </p:grpSp>
      <p:sp>
        <p:nvSpPr>
          <p:cNvPr id="48" name="TextBox 47">
            <a:extLst>
              <a:ext uri="{FF2B5EF4-FFF2-40B4-BE49-F238E27FC236}">
                <a16:creationId xmlns:a16="http://schemas.microsoft.com/office/drawing/2014/main" id="{19FCEC3F-CD41-EC41-8166-DB8C5DCA2346}"/>
              </a:ext>
            </a:extLst>
          </p:cNvPr>
          <p:cNvSpPr txBox="1"/>
          <p:nvPr/>
        </p:nvSpPr>
        <p:spPr>
          <a:xfrm>
            <a:off x="399484" y="4044775"/>
            <a:ext cx="1101773" cy="456472"/>
          </a:xfrm>
          <a:prstGeom prst="rect">
            <a:avLst/>
          </a:prstGeom>
          <a:noFill/>
        </p:spPr>
        <p:txBody>
          <a:bodyPr wrap="square" rtlCol="0">
            <a:spAutoFit/>
          </a:bodyPr>
          <a:lstStyle/>
          <a:p>
            <a:pPr>
              <a:lnSpc>
                <a:spcPct val="150000"/>
              </a:lnSpc>
            </a:pPr>
            <a:r>
              <a:rPr lang="en-US" b="1" dirty="0">
                <a:solidFill>
                  <a:srgbClr val="0070C0"/>
                </a:solidFill>
                <a:latin typeface="Arial" panose="020B0604020202020204" pitchFamily="34" charset="0"/>
                <a:cs typeface="Arial" panose="020B0604020202020204" pitchFamily="34" charset="0"/>
              </a:rPr>
              <a:t>10</a:t>
            </a:r>
            <a:r>
              <a:rPr lang="en-US" dirty="0">
                <a:solidFill>
                  <a:srgbClr val="0070C0"/>
                </a:solidFill>
                <a:latin typeface="Arial" panose="020B0604020202020204" pitchFamily="34" charset="0"/>
                <a:cs typeface="Arial" panose="020B0604020202020204" pitchFamily="34" charset="0"/>
              </a:rPr>
              <a:t> ones</a:t>
            </a:r>
          </a:p>
        </p:txBody>
      </p:sp>
      <p:sp>
        <p:nvSpPr>
          <p:cNvPr id="49" name="TextBox 48">
            <a:extLst>
              <a:ext uri="{FF2B5EF4-FFF2-40B4-BE49-F238E27FC236}">
                <a16:creationId xmlns:a16="http://schemas.microsoft.com/office/drawing/2014/main" id="{BE1F970C-54C8-C045-90EB-B52466BDF34F}"/>
              </a:ext>
            </a:extLst>
          </p:cNvPr>
          <p:cNvSpPr txBox="1"/>
          <p:nvPr/>
        </p:nvSpPr>
        <p:spPr>
          <a:xfrm>
            <a:off x="472771" y="5264223"/>
            <a:ext cx="894832" cy="456472"/>
          </a:xfrm>
          <a:prstGeom prst="rect">
            <a:avLst/>
          </a:prstGeom>
          <a:noFill/>
        </p:spPr>
        <p:txBody>
          <a:bodyPr wrap="square" rtlCol="0">
            <a:spAutoFit/>
          </a:bodyPr>
          <a:lstStyle/>
          <a:p>
            <a:pPr>
              <a:lnSpc>
                <a:spcPct val="150000"/>
              </a:lnSpc>
            </a:pPr>
            <a:r>
              <a:rPr lang="en-US" b="1" dirty="0">
                <a:solidFill>
                  <a:srgbClr val="0070C0"/>
                </a:solidFill>
                <a:latin typeface="Arial" panose="020B0604020202020204" pitchFamily="34" charset="0"/>
                <a:cs typeface="Arial" panose="020B0604020202020204" pitchFamily="34" charset="0"/>
              </a:rPr>
              <a:t>3</a:t>
            </a:r>
            <a:r>
              <a:rPr lang="en-US" dirty="0">
                <a:solidFill>
                  <a:srgbClr val="0070C0"/>
                </a:solidFill>
                <a:latin typeface="Arial" panose="020B0604020202020204" pitchFamily="34" charset="0"/>
                <a:cs typeface="Arial" panose="020B0604020202020204" pitchFamily="34" charset="0"/>
              </a:rPr>
              <a:t> ones</a:t>
            </a:r>
          </a:p>
        </p:txBody>
      </p:sp>
      <p:sp>
        <p:nvSpPr>
          <p:cNvPr id="50" name="TextBox 49">
            <a:extLst>
              <a:ext uri="{FF2B5EF4-FFF2-40B4-BE49-F238E27FC236}">
                <a16:creationId xmlns:a16="http://schemas.microsoft.com/office/drawing/2014/main" id="{062C7040-9BC9-8543-B14D-0F35F44C3CA5}"/>
              </a:ext>
            </a:extLst>
          </p:cNvPr>
          <p:cNvSpPr txBox="1"/>
          <p:nvPr/>
        </p:nvSpPr>
        <p:spPr>
          <a:xfrm>
            <a:off x="610990" y="4646387"/>
            <a:ext cx="648220" cy="456472"/>
          </a:xfrm>
          <a:prstGeom prst="rect">
            <a:avLst/>
          </a:prstGeom>
          <a:noFill/>
        </p:spPr>
        <p:txBody>
          <a:bodyPr wrap="square" rtlCol="0">
            <a:spAutoFit/>
          </a:bodyPr>
          <a:lstStyle/>
          <a:p>
            <a:pPr>
              <a:lnSpc>
                <a:spcPct val="150000"/>
              </a:lnSpc>
            </a:pPr>
            <a:r>
              <a:rPr lang="en-US" dirty="0">
                <a:solidFill>
                  <a:schemeClr val="tx1">
                    <a:lumMod val="50000"/>
                    <a:lumOff val="50000"/>
                  </a:schemeClr>
                </a:solidFill>
                <a:latin typeface="Arial" panose="020B0604020202020204" pitchFamily="34" charset="0"/>
                <a:cs typeface="Arial" panose="020B0604020202020204" pitchFamily="34" charset="0"/>
              </a:rPr>
              <a:t>and</a:t>
            </a:r>
          </a:p>
        </p:txBody>
      </p:sp>
      <p:grpSp>
        <p:nvGrpSpPr>
          <p:cNvPr id="10" name="Group 9" descr="Image showing 10 ones and 3 ones as ten red counters in a ten frame and 3 yellow counters beneath the ten frame">
            <a:extLst>
              <a:ext uri="{FF2B5EF4-FFF2-40B4-BE49-F238E27FC236}">
                <a16:creationId xmlns:a16="http://schemas.microsoft.com/office/drawing/2014/main" id="{32513309-D03F-9F4B-958F-E2ECA6E2836B}"/>
              </a:ext>
            </a:extLst>
          </p:cNvPr>
          <p:cNvGrpSpPr/>
          <p:nvPr/>
        </p:nvGrpSpPr>
        <p:grpSpPr>
          <a:xfrm>
            <a:off x="8042939" y="1017227"/>
            <a:ext cx="3528660" cy="2168128"/>
            <a:chOff x="8042939" y="1017227"/>
            <a:chExt cx="3528660" cy="2168128"/>
          </a:xfrm>
        </p:grpSpPr>
        <p:pic>
          <p:nvPicPr>
            <p:cNvPr id="61" name="Picture 60" descr="Image of an empty Five Frame">
              <a:extLst>
                <a:ext uri="{FF2B5EF4-FFF2-40B4-BE49-F238E27FC236}">
                  <a16:creationId xmlns:a16="http://schemas.microsoft.com/office/drawing/2014/main" id="{D1CFE942-A3FB-1944-8329-CFAF6ACD68E3}"/>
                </a:ext>
              </a:extLst>
            </p:cNvPr>
            <p:cNvPicPr>
              <a:picLocks noChangeAspect="1"/>
            </p:cNvPicPr>
            <p:nvPr/>
          </p:nvPicPr>
          <p:blipFill>
            <a:blip r:embed="rId8"/>
            <a:stretch>
              <a:fillRect/>
            </a:stretch>
          </p:blipFill>
          <p:spPr>
            <a:xfrm>
              <a:off x="8042939" y="1755141"/>
              <a:ext cx="3526057" cy="767008"/>
            </a:xfrm>
            <a:prstGeom prst="rect">
              <a:avLst/>
            </a:prstGeom>
          </p:spPr>
        </p:pic>
        <p:pic>
          <p:nvPicPr>
            <p:cNvPr id="51" name="Picture 50" descr="Image of an empty Five Frame">
              <a:extLst>
                <a:ext uri="{FF2B5EF4-FFF2-40B4-BE49-F238E27FC236}">
                  <a16:creationId xmlns:a16="http://schemas.microsoft.com/office/drawing/2014/main" id="{255E3866-B741-E34F-A075-95522CC04B3B}"/>
                </a:ext>
              </a:extLst>
            </p:cNvPr>
            <p:cNvPicPr>
              <a:picLocks noChangeAspect="1"/>
            </p:cNvPicPr>
            <p:nvPr/>
          </p:nvPicPr>
          <p:blipFill>
            <a:blip r:embed="rId8"/>
            <a:stretch>
              <a:fillRect/>
            </a:stretch>
          </p:blipFill>
          <p:spPr>
            <a:xfrm>
              <a:off x="8045542" y="1017227"/>
              <a:ext cx="3526057" cy="767008"/>
            </a:xfrm>
            <a:prstGeom prst="rect">
              <a:avLst/>
            </a:prstGeom>
          </p:spPr>
        </p:pic>
        <p:pic>
          <p:nvPicPr>
            <p:cNvPr id="54" name="Picture 53" descr="A red counter">
              <a:extLst>
                <a:ext uri="{FF2B5EF4-FFF2-40B4-BE49-F238E27FC236}">
                  <a16:creationId xmlns:a16="http://schemas.microsoft.com/office/drawing/2014/main" id="{4F27F994-9EC4-B040-B5F2-709B155A1E9B}"/>
                </a:ext>
              </a:extLst>
            </p:cNvPr>
            <p:cNvPicPr>
              <a:picLocks noChangeAspect="1"/>
            </p:cNvPicPr>
            <p:nvPr/>
          </p:nvPicPr>
          <p:blipFill>
            <a:blip r:embed="rId9"/>
            <a:stretch>
              <a:fillRect/>
            </a:stretch>
          </p:blipFill>
          <p:spPr>
            <a:xfrm>
              <a:off x="8817688" y="1096316"/>
              <a:ext cx="590578" cy="596150"/>
            </a:xfrm>
            <a:prstGeom prst="rect">
              <a:avLst/>
            </a:prstGeom>
          </p:spPr>
        </p:pic>
        <p:pic>
          <p:nvPicPr>
            <p:cNvPr id="55" name="Picture 54" descr="A red counter">
              <a:extLst>
                <a:ext uri="{FF2B5EF4-FFF2-40B4-BE49-F238E27FC236}">
                  <a16:creationId xmlns:a16="http://schemas.microsoft.com/office/drawing/2014/main" id="{4BA175BB-A237-1341-9B93-69ABDF7A0522}"/>
                </a:ext>
              </a:extLst>
            </p:cNvPr>
            <p:cNvPicPr>
              <a:picLocks noChangeAspect="1"/>
            </p:cNvPicPr>
            <p:nvPr/>
          </p:nvPicPr>
          <p:blipFill>
            <a:blip r:embed="rId9"/>
            <a:stretch>
              <a:fillRect/>
            </a:stretch>
          </p:blipFill>
          <p:spPr>
            <a:xfrm>
              <a:off x="9513281" y="1101811"/>
              <a:ext cx="590578" cy="596150"/>
            </a:xfrm>
            <a:prstGeom prst="rect">
              <a:avLst/>
            </a:prstGeom>
          </p:spPr>
        </p:pic>
        <p:pic>
          <p:nvPicPr>
            <p:cNvPr id="56" name="Picture 55" descr="A red counter">
              <a:extLst>
                <a:ext uri="{FF2B5EF4-FFF2-40B4-BE49-F238E27FC236}">
                  <a16:creationId xmlns:a16="http://schemas.microsoft.com/office/drawing/2014/main" id="{27E9B109-5DB4-D643-AB89-A9555F63B64C}"/>
                </a:ext>
              </a:extLst>
            </p:cNvPr>
            <p:cNvPicPr>
              <a:picLocks noChangeAspect="1"/>
            </p:cNvPicPr>
            <p:nvPr/>
          </p:nvPicPr>
          <p:blipFill>
            <a:blip r:embed="rId9"/>
            <a:stretch>
              <a:fillRect/>
            </a:stretch>
          </p:blipFill>
          <p:spPr>
            <a:xfrm>
              <a:off x="10194643" y="1100952"/>
              <a:ext cx="590578" cy="596150"/>
            </a:xfrm>
            <a:prstGeom prst="rect">
              <a:avLst/>
            </a:prstGeom>
          </p:spPr>
        </p:pic>
        <p:pic>
          <p:nvPicPr>
            <p:cNvPr id="57" name="Picture 56">
              <a:extLst>
                <a:ext uri="{FF2B5EF4-FFF2-40B4-BE49-F238E27FC236}">
                  <a16:creationId xmlns:a16="http://schemas.microsoft.com/office/drawing/2014/main" id="{F329F37F-052E-7C48-A0C2-D7CCAD3BB365}"/>
                </a:ext>
              </a:extLst>
            </p:cNvPr>
            <p:cNvPicPr>
              <a:picLocks noChangeAspect="1"/>
            </p:cNvPicPr>
            <p:nvPr/>
          </p:nvPicPr>
          <p:blipFill>
            <a:blip r:embed="rId9"/>
            <a:srcRect/>
            <a:stretch/>
          </p:blipFill>
          <p:spPr>
            <a:xfrm>
              <a:off x="10888565" y="1101692"/>
              <a:ext cx="579690" cy="585159"/>
            </a:xfrm>
            <a:prstGeom prst="rect">
              <a:avLst/>
            </a:prstGeom>
          </p:spPr>
        </p:pic>
        <p:pic>
          <p:nvPicPr>
            <p:cNvPr id="62" name="Picture 61" descr="A red counter">
              <a:extLst>
                <a:ext uri="{FF2B5EF4-FFF2-40B4-BE49-F238E27FC236}">
                  <a16:creationId xmlns:a16="http://schemas.microsoft.com/office/drawing/2014/main" id="{71F6BDA3-CF18-DC45-B135-D0A1BA9B1410}"/>
                </a:ext>
              </a:extLst>
            </p:cNvPr>
            <p:cNvPicPr>
              <a:picLocks noChangeAspect="1"/>
            </p:cNvPicPr>
            <p:nvPr/>
          </p:nvPicPr>
          <p:blipFill>
            <a:blip r:embed="rId9"/>
            <a:stretch>
              <a:fillRect/>
            </a:stretch>
          </p:blipFill>
          <p:spPr>
            <a:xfrm>
              <a:off x="9517735" y="1841415"/>
              <a:ext cx="590578" cy="596150"/>
            </a:xfrm>
            <a:prstGeom prst="rect">
              <a:avLst/>
            </a:prstGeom>
          </p:spPr>
        </p:pic>
        <p:pic>
          <p:nvPicPr>
            <p:cNvPr id="63" name="Picture 62" descr="A red counter">
              <a:extLst>
                <a:ext uri="{FF2B5EF4-FFF2-40B4-BE49-F238E27FC236}">
                  <a16:creationId xmlns:a16="http://schemas.microsoft.com/office/drawing/2014/main" id="{A63F1217-B43F-5742-BDD8-85E438ABCBFE}"/>
                </a:ext>
              </a:extLst>
            </p:cNvPr>
            <p:cNvPicPr>
              <a:picLocks noChangeAspect="1"/>
            </p:cNvPicPr>
            <p:nvPr/>
          </p:nvPicPr>
          <p:blipFill>
            <a:blip r:embed="rId9"/>
            <a:stretch>
              <a:fillRect/>
            </a:stretch>
          </p:blipFill>
          <p:spPr>
            <a:xfrm>
              <a:off x="10194643" y="1827532"/>
              <a:ext cx="590578" cy="596150"/>
            </a:xfrm>
            <a:prstGeom prst="rect">
              <a:avLst/>
            </a:prstGeom>
          </p:spPr>
        </p:pic>
        <p:pic>
          <p:nvPicPr>
            <p:cNvPr id="64" name="Picture 63">
              <a:extLst>
                <a:ext uri="{FF2B5EF4-FFF2-40B4-BE49-F238E27FC236}">
                  <a16:creationId xmlns:a16="http://schemas.microsoft.com/office/drawing/2014/main" id="{4485CC62-1F57-A448-92C6-753BEB83CEF3}"/>
                </a:ext>
              </a:extLst>
            </p:cNvPr>
            <p:cNvPicPr>
              <a:picLocks noChangeAspect="1"/>
            </p:cNvPicPr>
            <p:nvPr/>
          </p:nvPicPr>
          <p:blipFill>
            <a:blip r:embed="rId9"/>
            <a:srcRect/>
            <a:stretch/>
          </p:blipFill>
          <p:spPr>
            <a:xfrm>
              <a:off x="10886082" y="1827532"/>
              <a:ext cx="579690" cy="585159"/>
            </a:xfrm>
            <a:prstGeom prst="rect">
              <a:avLst/>
            </a:prstGeom>
          </p:spPr>
        </p:pic>
        <p:pic>
          <p:nvPicPr>
            <p:cNvPr id="65" name="Picture 64" descr="A red counter">
              <a:extLst>
                <a:ext uri="{FF2B5EF4-FFF2-40B4-BE49-F238E27FC236}">
                  <a16:creationId xmlns:a16="http://schemas.microsoft.com/office/drawing/2014/main" id="{7CD6880F-1F9E-404A-913B-78BD9524A8C5}"/>
                </a:ext>
              </a:extLst>
            </p:cNvPr>
            <p:cNvPicPr>
              <a:picLocks noChangeAspect="1"/>
            </p:cNvPicPr>
            <p:nvPr/>
          </p:nvPicPr>
          <p:blipFill>
            <a:blip r:embed="rId9"/>
            <a:stretch>
              <a:fillRect/>
            </a:stretch>
          </p:blipFill>
          <p:spPr>
            <a:xfrm>
              <a:off x="8136326" y="1096316"/>
              <a:ext cx="590578" cy="596150"/>
            </a:xfrm>
            <a:prstGeom prst="rect">
              <a:avLst/>
            </a:prstGeom>
          </p:spPr>
        </p:pic>
        <p:pic>
          <p:nvPicPr>
            <p:cNvPr id="66" name="Picture 65" descr="A red counter">
              <a:extLst>
                <a:ext uri="{FF2B5EF4-FFF2-40B4-BE49-F238E27FC236}">
                  <a16:creationId xmlns:a16="http://schemas.microsoft.com/office/drawing/2014/main" id="{C3DF5771-23CE-2D4F-BD6E-A9B1EB1CCB9C}"/>
                </a:ext>
              </a:extLst>
            </p:cNvPr>
            <p:cNvPicPr>
              <a:picLocks noChangeAspect="1"/>
            </p:cNvPicPr>
            <p:nvPr/>
          </p:nvPicPr>
          <p:blipFill>
            <a:blip r:embed="rId9"/>
            <a:stretch>
              <a:fillRect/>
            </a:stretch>
          </p:blipFill>
          <p:spPr>
            <a:xfrm>
              <a:off x="8826296" y="1834230"/>
              <a:ext cx="590578" cy="596150"/>
            </a:xfrm>
            <a:prstGeom prst="rect">
              <a:avLst/>
            </a:prstGeom>
          </p:spPr>
        </p:pic>
        <p:pic>
          <p:nvPicPr>
            <p:cNvPr id="67" name="Picture 66" descr="A red counter">
              <a:extLst>
                <a:ext uri="{FF2B5EF4-FFF2-40B4-BE49-F238E27FC236}">
                  <a16:creationId xmlns:a16="http://schemas.microsoft.com/office/drawing/2014/main" id="{8BBBAFFC-F6F2-E647-B862-2CD816C02C19}"/>
                </a:ext>
              </a:extLst>
            </p:cNvPr>
            <p:cNvPicPr>
              <a:picLocks noChangeAspect="1"/>
            </p:cNvPicPr>
            <p:nvPr/>
          </p:nvPicPr>
          <p:blipFill>
            <a:blip r:embed="rId9"/>
            <a:stretch>
              <a:fillRect/>
            </a:stretch>
          </p:blipFill>
          <p:spPr>
            <a:xfrm>
              <a:off x="8154238" y="1827532"/>
              <a:ext cx="590578" cy="596150"/>
            </a:xfrm>
            <a:prstGeom prst="rect">
              <a:avLst/>
            </a:prstGeom>
          </p:spPr>
        </p:pic>
        <p:pic>
          <p:nvPicPr>
            <p:cNvPr id="68" name="Picture 67">
              <a:extLst>
                <a:ext uri="{FF2B5EF4-FFF2-40B4-BE49-F238E27FC236}">
                  <a16:creationId xmlns:a16="http://schemas.microsoft.com/office/drawing/2014/main" id="{F42532CC-7720-CF4F-8ADB-77EA4AE537B4}"/>
                </a:ext>
              </a:extLst>
            </p:cNvPr>
            <p:cNvPicPr>
              <a:picLocks noChangeAspect="1"/>
            </p:cNvPicPr>
            <p:nvPr/>
          </p:nvPicPr>
          <p:blipFill>
            <a:blip r:embed="rId10"/>
            <a:srcRect/>
            <a:stretch/>
          </p:blipFill>
          <p:spPr>
            <a:xfrm>
              <a:off x="8154238" y="2575752"/>
              <a:ext cx="615248" cy="609603"/>
            </a:xfrm>
            <a:prstGeom prst="rect">
              <a:avLst/>
            </a:prstGeom>
          </p:spPr>
        </p:pic>
        <p:pic>
          <p:nvPicPr>
            <p:cNvPr id="69" name="Picture 68">
              <a:extLst>
                <a:ext uri="{FF2B5EF4-FFF2-40B4-BE49-F238E27FC236}">
                  <a16:creationId xmlns:a16="http://schemas.microsoft.com/office/drawing/2014/main" id="{2E3A7F54-2E2D-0940-9C5F-C57CE3AAA4EE}"/>
                </a:ext>
              </a:extLst>
            </p:cNvPr>
            <p:cNvPicPr>
              <a:picLocks noChangeAspect="1"/>
            </p:cNvPicPr>
            <p:nvPr/>
          </p:nvPicPr>
          <p:blipFill>
            <a:blip r:embed="rId10"/>
            <a:srcRect/>
            <a:stretch/>
          </p:blipFill>
          <p:spPr>
            <a:xfrm>
              <a:off x="8826296" y="2559522"/>
              <a:ext cx="615248" cy="609603"/>
            </a:xfrm>
            <a:prstGeom prst="rect">
              <a:avLst/>
            </a:prstGeom>
          </p:spPr>
        </p:pic>
        <p:pic>
          <p:nvPicPr>
            <p:cNvPr id="70" name="Picture 69">
              <a:extLst>
                <a:ext uri="{FF2B5EF4-FFF2-40B4-BE49-F238E27FC236}">
                  <a16:creationId xmlns:a16="http://schemas.microsoft.com/office/drawing/2014/main" id="{F2A6EEAE-E9C0-BB45-929B-0A867DAAAA82}"/>
                </a:ext>
              </a:extLst>
            </p:cNvPr>
            <p:cNvPicPr>
              <a:picLocks noChangeAspect="1"/>
            </p:cNvPicPr>
            <p:nvPr/>
          </p:nvPicPr>
          <p:blipFill>
            <a:blip r:embed="rId10"/>
            <a:srcRect/>
            <a:stretch/>
          </p:blipFill>
          <p:spPr>
            <a:xfrm>
              <a:off x="9488611" y="2559522"/>
              <a:ext cx="615248" cy="609603"/>
            </a:xfrm>
            <a:prstGeom prst="rect">
              <a:avLst/>
            </a:prstGeom>
          </p:spPr>
        </p:pic>
      </p:grpSp>
      <p:sp>
        <p:nvSpPr>
          <p:cNvPr id="71" name="TextBox 70">
            <a:extLst>
              <a:ext uri="{FF2B5EF4-FFF2-40B4-BE49-F238E27FC236}">
                <a16:creationId xmlns:a16="http://schemas.microsoft.com/office/drawing/2014/main" id="{F84563A7-56D8-0F4B-8D10-E7688197C845}"/>
              </a:ext>
            </a:extLst>
          </p:cNvPr>
          <p:cNvSpPr txBox="1"/>
          <p:nvPr/>
        </p:nvSpPr>
        <p:spPr>
          <a:xfrm>
            <a:off x="6881056" y="1468866"/>
            <a:ext cx="1101773" cy="456472"/>
          </a:xfrm>
          <a:prstGeom prst="rect">
            <a:avLst/>
          </a:prstGeom>
          <a:noFill/>
        </p:spPr>
        <p:txBody>
          <a:bodyPr wrap="square" rtlCol="0">
            <a:spAutoFit/>
          </a:bodyPr>
          <a:lstStyle/>
          <a:p>
            <a:pPr>
              <a:lnSpc>
                <a:spcPct val="150000"/>
              </a:lnSpc>
            </a:pPr>
            <a:r>
              <a:rPr lang="en-US" b="1" dirty="0">
                <a:solidFill>
                  <a:srgbClr val="FF0000"/>
                </a:solidFill>
                <a:latin typeface="Arial" panose="020B0604020202020204" pitchFamily="34" charset="0"/>
                <a:cs typeface="Arial" panose="020B0604020202020204" pitchFamily="34" charset="0"/>
              </a:rPr>
              <a:t>10</a:t>
            </a:r>
            <a:r>
              <a:rPr lang="en-US" dirty="0">
                <a:solidFill>
                  <a:srgbClr val="FF0000"/>
                </a:solidFill>
                <a:latin typeface="Arial" panose="020B0604020202020204" pitchFamily="34" charset="0"/>
                <a:cs typeface="Arial" panose="020B0604020202020204" pitchFamily="34" charset="0"/>
              </a:rPr>
              <a:t> ones</a:t>
            </a:r>
          </a:p>
        </p:txBody>
      </p:sp>
      <p:sp>
        <p:nvSpPr>
          <p:cNvPr id="72" name="TextBox 71">
            <a:extLst>
              <a:ext uri="{FF2B5EF4-FFF2-40B4-BE49-F238E27FC236}">
                <a16:creationId xmlns:a16="http://schemas.microsoft.com/office/drawing/2014/main" id="{FE2FE74B-0ABD-E644-904A-563A31BA3987}"/>
              </a:ext>
            </a:extLst>
          </p:cNvPr>
          <p:cNvSpPr txBox="1"/>
          <p:nvPr/>
        </p:nvSpPr>
        <p:spPr>
          <a:xfrm>
            <a:off x="6954343" y="2606781"/>
            <a:ext cx="894832" cy="456472"/>
          </a:xfrm>
          <a:prstGeom prst="rect">
            <a:avLst/>
          </a:prstGeom>
          <a:noFill/>
        </p:spPr>
        <p:txBody>
          <a:bodyPr wrap="square" rtlCol="0">
            <a:spAutoFit/>
          </a:bodyPr>
          <a:lstStyle/>
          <a:p>
            <a:pPr>
              <a:lnSpc>
                <a:spcPct val="150000"/>
              </a:lnSpc>
            </a:pPr>
            <a:r>
              <a:rPr lang="en-US" b="1" dirty="0">
                <a:solidFill>
                  <a:schemeClr val="accent4">
                    <a:lumMod val="75000"/>
                  </a:schemeClr>
                </a:solidFill>
                <a:latin typeface="Arial" panose="020B0604020202020204" pitchFamily="34" charset="0"/>
                <a:cs typeface="Arial" panose="020B0604020202020204" pitchFamily="34" charset="0"/>
              </a:rPr>
              <a:t>3</a:t>
            </a:r>
            <a:r>
              <a:rPr lang="en-US" dirty="0">
                <a:solidFill>
                  <a:schemeClr val="accent4">
                    <a:lumMod val="75000"/>
                  </a:schemeClr>
                </a:solidFill>
                <a:latin typeface="Arial" panose="020B0604020202020204" pitchFamily="34" charset="0"/>
                <a:cs typeface="Arial" panose="020B0604020202020204" pitchFamily="34" charset="0"/>
              </a:rPr>
              <a:t> ones</a:t>
            </a:r>
          </a:p>
        </p:txBody>
      </p:sp>
      <p:sp>
        <p:nvSpPr>
          <p:cNvPr id="73" name="TextBox 72">
            <a:extLst>
              <a:ext uri="{FF2B5EF4-FFF2-40B4-BE49-F238E27FC236}">
                <a16:creationId xmlns:a16="http://schemas.microsoft.com/office/drawing/2014/main" id="{9DED8FF2-163A-6349-B60F-674534B34331}"/>
              </a:ext>
            </a:extLst>
          </p:cNvPr>
          <p:cNvSpPr txBox="1"/>
          <p:nvPr/>
        </p:nvSpPr>
        <p:spPr>
          <a:xfrm>
            <a:off x="7092562" y="2057710"/>
            <a:ext cx="648220" cy="456472"/>
          </a:xfrm>
          <a:prstGeom prst="rect">
            <a:avLst/>
          </a:prstGeom>
          <a:noFill/>
        </p:spPr>
        <p:txBody>
          <a:bodyPr wrap="square" rtlCol="0">
            <a:spAutoFit/>
          </a:bodyPr>
          <a:lstStyle/>
          <a:p>
            <a:pPr>
              <a:lnSpc>
                <a:spcPct val="150000"/>
              </a:lnSpc>
            </a:pPr>
            <a:r>
              <a:rPr lang="en-US" dirty="0">
                <a:solidFill>
                  <a:schemeClr val="tx1">
                    <a:lumMod val="50000"/>
                    <a:lumOff val="50000"/>
                  </a:schemeClr>
                </a:solidFill>
                <a:latin typeface="Arial" panose="020B0604020202020204" pitchFamily="34" charset="0"/>
                <a:cs typeface="Arial" panose="020B0604020202020204" pitchFamily="34" charset="0"/>
              </a:rPr>
              <a:t>and</a:t>
            </a:r>
          </a:p>
        </p:txBody>
      </p:sp>
      <p:pic>
        <p:nvPicPr>
          <p:cNvPr id="8" name="Picture 7" descr="Image showing 10 ones and 3 ones as student-drawn circles colored red">
            <a:extLst>
              <a:ext uri="{FF2B5EF4-FFF2-40B4-BE49-F238E27FC236}">
                <a16:creationId xmlns:a16="http://schemas.microsoft.com/office/drawing/2014/main" id="{FC484B77-FDAA-3840-A368-0945E17408AB}"/>
              </a:ext>
            </a:extLst>
          </p:cNvPr>
          <p:cNvPicPr>
            <a:picLocks noChangeAspect="1"/>
          </p:cNvPicPr>
          <p:nvPr/>
        </p:nvPicPr>
        <p:blipFill>
          <a:blip r:embed="rId11"/>
          <a:stretch>
            <a:fillRect/>
          </a:stretch>
        </p:blipFill>
        <p:spPr>
          <a:xfrm>
            <a:off x="6432141" y="4665194"/>
            <a:ext cx="4788310" cy="1140074"/>
          </a:xfrm>
          <a:prstGeom prst="rect">
            <a:avLst/>
          </a:prstGeom>
        </p:spPr>
      </p:pic>
      <p:sp>
        <p:nvSpPr>
          <p:cNvPr id="74" name="TextBox 73">
            <a:extLst>
              <a:ext uri="{FF2B5EF4-FFF2-40B4-BE49-F238E27FC236}">
                <a16:creationId xmlns:a16="http://schemas.microsoft.com/office/drawing/2014/main" id="{D5F9A707-F717-0A49-A042-547287E64259}"/>
              </a:ext>
            </a:extLst>
          </p:cNvPr>
          <p:cNvSpPr txBox="1"/>
          <p:nvPr/>
        </p:nvSpPr>
        <p:spPr>
          <a:xfrm>
            <a:off x="7451646" y="4119780"/>
            <a:ext cx="1101773" cy="456472"/>
          </a:xfrm>
          <a:prstGeom prst="rect">
            <a:avLst/>
          </a:prstGeom>
          <a:noFill/>
        </p:spPr>
        <p:txBody>
          <a:bodyPr wrap="square" rtlCol="0">
            <a:spAutoFit/>
          </a:bodyPr>
          <a:lstStyle/>
          <a:p>
            <a:pPr>
              <a:lnSpc>
                <a:spcPct val="150000"/>
              </a:lnSpc>
            </a:pPr>
            <a:r>
              <a:rPr lang="en-US" b="1" dirty="0">
                <a:solidFill>
                  <a:srgbClr val="FF0000"/>
                </a:solidFill>
                <a:latin typeface="Arial" panose="020B0604020202020204" pitchFamily="34" charset="0"/>
                <a:cs typeface="Arial" panose="020B0604020202020204" pitchFamily="34" charset="0"/>
              </a:rPr>
              <a:t>10</a:t>
            </a:r>
            <a:r>
              <a:rPr lang="en-US" dirty="0">
                <a:solidFill>
                  <a:srgbClr val="FF0000"/>
                </a:solidFill>
                <a:latin typeface="Arial" panose="020B0604020202020204" pitchFamily="34" charset="0"/>
                <a:cs typeface="Arial" panose="020B0604020202020204" pitchFamily="34" charset="0"/>
              </a:rPr>
              <a:t> ones</a:t>
            </a:r>
          </a:p>
        </p:txBody>
      </p:sp>
      <p:sp>
        <p:nvSpPr>
          <p:cNvPr id="75" name="TextBox 74">
            <a:extLst>
              <a:ext uri="{FF2B5EF4-FFF2-40B4-BE49-F238E27FC236}">
                <a16:creationId xmlns:a16="http://schemas.microsoft.com/office/drawing/2014/main" id="{7E4AB797-9F11-464B-895A-A0B2C42FD687}"/>
              </a:ext>
            </a:extLst>
          </p:cNvPr>
          <p:cNvSpPr txBox="1"/>
          <p:nvPr/>
        </p:nvSpPr>
        <p:spPr>
          <a:xfrm>
            <a:off x="8903237" y="4105723"/>
            <a:ext cx="648220" cy="456472"/>
          </a:xfrm>
          <a:prstGeom prst="rect">
            <a:avLst/>
          </a:prstGeom>
          <a:noFill/>
        </p:spPr>
        <p:txBody>
          <a:bodyPr wrap="square" rtlCol="0">
            <a:spAutoFit/>
          </a:bodyPr>
          <a:lstStyle/>
          <a:p>
            <a:pPr>
              <a:lnSpc>
                <a:spcPct val="150000"/>
              </a:lnSpc>
            </a:pPr>
            <a:r>
              <a:rPr lang="en-US" dirty="0">
                <a:solidFill>
                  <a:schemeClr val="tx1">
                    <a:lumMod val="50000"/>
                    <a:lumOff val="50000"/>
                  </a:schemeClr>
                </a:solidFill>
                <a:latin typeface="Arial" panose="020B0604020202020204" pitchFamily="34" charset="0"/>
                <a:cs typeface="Arial" panose="020B0604020202020204" pitchFamily="34" charset="0"/>
              </a:rPr>
              <a:t>and</a:t>
            </a:r>
          </a:p>
        </p:txBody>
      </p:sp>
      <p:sp>
        <p:nvSpPr>
          <p:cNvPr id="76" name="TextBox 75">
            <a:extLst>
              <a:ext uri="{FF2B5EF4-FFF2-40B4-BE49-F238E27FC236}">
                <a16:creationId xmlns:a16="http://schemas.microsoft.com/office/drawing/2014/main" id="{105A3918-4D63-3A45-ADD6-6AC187CC0BE5}"/>
              </a:ext>
            </a:extLst>
          </p:cNvPr>
          <p:cNvSpPr txBox="1"/>
          <p:nvPr/>
        </p:nvSpPr>
        <p:spPr>
          <a:xfrm>
            <a:off x="9885462" y="4105723"/>
            <a:ext cx="1101773" cy="456472"/>
          </a:xfrm>
          <a:prstGeom prst="rect">
            <a:avLst/>
          </a:prstGeom>
          <a:noFill/>
        </p:spPr>
        <p:txBody>
          <a:bodyPr wrap="square" rtlCol="0">
            <a:spAutoFit/>
          </a:bodyPr>
          <a:lstStyle/>
          <a:p>
            <a:pPr>
              <a:lnSpc>
                <a:spcPct val="150000"/>
              </a:lnSpc>
            </a:pPr>
            <a:r>
              <a:rPr lang="en-US" b="1" dirty="0">
                <a:solidFill>
                  <a:srgbClr val="FF0000"/>
                </a:solidFill>
                <a:latin typeface="Arial" panose="020B0604020202020204" pitchFamily="34" charset="0"/>
                <a:cs typeface="Arial" panose="020B0604020202020204" pitchFamily="34" charset="0"/>
              </a:rPr>
              <a:t>3</a:t>
            </a:r>
            <a:r>
              <a:rPr lang="en-US" dirty="0">
                <a:solidFill>
                  <a:srgbClr val="FF0000"/>
                </a:solidFill>
                <a:latin typeface="Arial" panose="020B0604020202020204" pitchFamily="34" charset="0"/>
                <a:cs typeface="Arial" panose="020B0604020202020204" pitchFamily="34" charset="0"/>
              </a:rPr>
              <a:t> ones</a:t>
            </a:r>
          </a:p>
        </p:txBody>
      </p:sp>
    </p:spTree>
    <p:extLst>
      <p:ext uri="{BB962C8B-B14F-4D97-AF65-F5344CB8AC3E}">
        <p14:creationId xmlns:p14="http://schemas.microsoft.com/office/powerpoint/2010/main" val="367995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 uri="{C183D7F6-B498-43B3-948B-1728B52AA6E4}">
                <adec:decorative xmlns:adec="http://schemas.microsoft.com/office/drawing/2017/decorative" val="1"/>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 uri="{C183D7F6-B498-43B3-948B-1728B52AA6E4}">
                <adec:decorative xmlns:adec="http://schemas.microsoft.com/office/drawing/2017/decorative" val="1"/>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a:extLst>
              <a:ext uri="{FF2B5EF4-FFF2-40B4-BE49-F238E27FC236}">
                <a16:creationId xmlns:a16="http://schemas.microsoft.com/office/drawing/2014/main" id="{A7758C93-458A-6245-911F-07976E9D6C3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32" name="TextBox 31">
            <a:extLst>
              <a:ext uri="{FF2B5EF4-FFF2-40B4-BE49-F238E27FC236}">
                <a16:creationId xmlns:a16="http://schemas.microsoft.com/office/drawing/2014/main" id="{51E9CC1D-C4D6-D34C-81ED-C054CF7D3A9F}"/>
              </a:ext>
            </a:extLst>
          </p:cNvPr>
          <p:cNvSpPr txBox="1"/>
          <p:nvPr/>
        </p:nvSpPr>
        <p:spPr>
          <a:xfrm>
            <a:off x="318904" y="1065637"/>
            <a:ext cx="4890936" cy="3295774"/>
          </a:xfrm>
          <a:prstGeom prst="rect">
            <a:avLst/>
          </a:prstGeom>
          <a:noFill/>
        </p:spPr>
        <p:txBody>
          <a:bodyPr wrap="square" rtlCol="0">
            <a:spAutoFit/>
          </a:bodyPr>
          <a:lstStyle/>
          <a:p>
            <a:pPr>
              <a:lnSpc>
                <a:spcPct val="130000"/>
              </a:lnSpc>
            </a:pPr>
            <a:r>
              <a:rPr lang="en-US" b="1" dirty="0">
                <a:solidFill>
                  <a:srgbClr val="4C4E50"/>
                </a:solidFill>
                <a:latin typeface="Arial" panose="020B0604020202020204" pitchFamily="34" charset="0"/>
                <a:cs typeface="Arial" panose="020B0604020202020204" pitchFamily="34" charset="0"/>
              </a:rPr>
              <a:t>Listen to the story.</a:t>
            </a:r>
            <a:endParaRPr lang="en-US" sz="1800" b="0" i="0" dirty="0">
              <a:solidFill>
                <a:srgbClr val="4C4E50"/>
              </a:solidFill>
              <a:latin typeface="Arial" panose="020B0604020202020204" pitchFamily="34" charset="0"/>
              <a:cs typeface="Arial" panose="020B0604020202020204" pitchFamily="34" charset="0"/>
            </a:endParaRPr>
          </a:p>
          <a:p>
            <a:pPr marL="0" indent="0">
              <a:lnSpc>
                <a:spcPct val="130000"/>
              </a:lnSpc>
              <a:buNone/>
            </a:pPr>
            <a:endParaRPr lang="en-US" dirty="0">
              <a:solidFill>
                <a:srgbClr val="4C4E50"/>
              </a:solidFill>
              <a:latin typeface="Arial" panose="020B0604020202020204" pitchFamily="34" charset="0"/>
              <a:cs typeface="Arial" panose="020B0604020202020204" pitchFamily="34" charset="0"/>
            </a:endParaRPr>
          </a:p>
          <a:p>
            <a:pPr>
              <a:lnSpc>
                <a:spcPct val="130000"/>
              </a:lnSpc>
            </a:pPr>
            <a:r>
              <a:rPr lang="en-US" dirty="0">
                <a:solidFill>
                  <a:srgbClr val="4C4E50"/>
                </a:solidFill>
                <a:latin typeface="Arial" panose="020B0604020202020204" pitchFamily="34" charset="0"/>
                <a:cs typeface="Arial" panose="020B0604020202020204" pitchFamily="34" charset="0"/>
              </a:rPr>
              <a:t>Barry sees ants on some trees.</a:t>
            </a:r>
          </a:p>
          <a:p>
            <a:pPr>
              <a:lnSpc>
                <a:spcPct val="130000"/>
              </a:lnSpc>
            </a:pPr>
            <a:endParaRPr lang="en-US" dirty="0">
              <a:solidFill>
                <a:srgbClr val="4C4E50"/>
              </a:solidFill>
              <a:latin typeface="Arial" panose="020B0604020202020204" pitchFamily="34" charset="0"/>
              <a:cs typeface="Arial" panose="020B0604020202020204" pitchFamily="34" charset="0"/>
            </a:endParaRPr>
          </a:p>
          <a:p>
            <a:pPr>
              <a:lnSpc>
                <a:spcPct val="130000"/>
              </a:lnSpc>
            </a:pPr>
            <a:r>
              <a:rPr lang="en-US" b="1" dirty="0">
                <a:solidFill>
                  <a:srgbClr val="4C4E50"/>
                </a:solidFill>
                <a:latin typeface="Arial" panose="020B0604020202020204" pitchFamily="34" charset="0"/>
                <a:cs typeface="Arial" panose="020B0604020202020204" pitchFamily="34" charset="0"/>
              </a:rPr>
              <a:t>How can you represent the number of ants on </a:t>
            </a:r>
            <a:r>
              <a:rPr lang="en-US" b="1" u="sng" dirty="0">
                <a:solidFill>
                  <a:srgbClr val="4C4E50"/>
                </a:solidFill>
                <a:latin typeface="Arial" panose="020B0604020202020204" pitchFamily="34" charset="0"/>
                <a:cs typeface="Arial" panose="020B0604020202020204" pitchFamily="34" charset="0"/>
              </a:rPr>
              <a:t>each</a:t>
            </a:r>
            <a:r>
              <a:rPr lang="en-US" b="1" dirty="0">
                <a:solidFill>
                  <a:srgbClr val="4C4E50"/>
                </a:solidFill>
                <a:latin typeface="Arial" panose="020B0604020202020204" pitchFamily="34" charset="0"/>
                <a:cs typeface="Arial" panose="020B0604020202020204" pitchFamily="34" charset="0"/>
              </a:rPr>
              <a:t> tree?</a:t>
            </a:r>
          </a:p>
          <a:p>
            <a:pPr>
              <a:lnSpc>
                <a:spcPct val="130000"/>
              </a:lnSpc>
            </a:pPr>
            <a:endParaRPr lang="en-US" b="1" dirty="0">
              <a:solidFill>
                <a:srgbClr val="4C4E50"/>
              </a:solidFill>
              <a:latin typeface="Arial" panose="020B0604020202020204" pitchFamily="34" charset="0"/>
              <a:cs typeface="Arial" panose="020B0604020202020204" pitchFamily="34" charset="0"/>
            </a:endParaRPr>
          </a:p>
          <a:p>
            <a:pPr>
              <a:lnSpc>
                <a:spcPct val="130000"/>
              </a:lnSpc>
            </a:pPr>
            <a:r>
              <a:rPr lang="en-US" b="1" dirty="0">
                <a:solidFill>
                  <a:srgbClr val="4C4E50"/>
                </a:solidFill>
                <a:latin typeface="Arial" panose="020B0604020202020204" pitchFamily="34" charset="0"/>
                <a:cs typeface="Arial" panose="020B0604020202020204" pitchFamily="34" charset="0"/>
              </a:rPr>
              <a:t>What do you know about the total number of ants?</a:t>
            </a:r>
          </a:p>
        </p:txBody>
      </p:sp>
      <p:sp>
        <p:nvSpPr>
          <p:cNvPr id="33" name="Rectangle 32">
            <a:extLst>
              <a:ext uri="{FF2B5EF4-FFF2-40B4-BE49-F238E27FC236}">
                <a16:creationId xmlns:a16="http://schemas.microsoft.com/office/drawing/2014/main" id="{EDFCCBF1-08F7-CB40-96B0-E33EB00DAD55}"/>
              </a:ext>
            </a:extLst>
          </p:cNvPr>
          <p:cNvSpPr/>
          <p:nvPr/>
        </p:nvSpPr>
        <p:spPr>
          <a:xfrm>
            <a:off x="0" y="155328"/>
            <a:ext cx="12192000" cy="553998"/>
          </a:xfrm>
          <a:prstGeom prst="rect">
            <a:avLst/>
          </a:prstGeom>
        </p:spPr>
        <p:txBody>
          <a:bodyPr wrap="square" lIns="396000">
            <a:spAutoFit/>
          </a:bodyPr>
          <a:lstStyle/>
          <a:p>
            <a:pPr algn="l"/>
            <a:r>
              <a:rPr lang="en-US" sz="3000" b="1" i="0" spc="0" dirty="0">
                <a:solidFill>
                  <a:schemeClr val="bg1"/>
                </a:solidFill>
                <a:latin typeface="Arial" panose="020B0604020202020204" pitchFamily="34" charset="0"/>
                <a:cs typeface="Arial" panose="020B0604020202020204" pitchFamily="34" charset="0"/>
              </a:rPr>
              <a:t>Spark Your Learning</a:t>
            </a:r>
          </a:p>
        </p:txBody>
      </p:sp>
      <p:sp>
        <p:nvSpPr>
          <p:cNvPr id="35" name="Rectangle 34">
            <a:extLst>
              <a:ext uri="{FF2B5EF4-FFF2-40B4-BE49-F238E27FC236}">
                <a16:creationId xmlns:a16="http://schemas.microsoft.com/office/drawing/2014/main" id="{983FF534-FD21-9443-8F68-829FF18A6838}"/>
              </a:ext>
            </a:extLst>
          </p:cNvPr>
          <p:cNvSpPr/>
          <p:nvPr/>
        </p:nvSpPr>
        <p:spPr>
          <a:xfrm rot="16200000">
            <a:off x="10926130" y="5193484"/>
            <a:ext cx="2250586" cy="281475"/>
          </a:xfrm>
          <a:prstGeom prst="rect">
            <a:avLst/>
          </a:prstGeom>
        </p:spPr>
        <p:txBody>
          <a:bodyPr wrap="none" lIns="0" anchor="ctr" anchorCtr="0">
            <a:noAutofit/>
          </a:bodyPr>
          <a:lstStyle/>
          <a:p>
            <a:pPr algn="l"/>
            <a:r>
              <a:rPr lang="en-US" sz="600" b="0" i="0" dirty="0">
                <a:solidFill>
                  <a:srgbClr val="4C4E50"/>
                </a:solidFill>
                <a:latin typeface="Arial" panose="020B0604020202020204" pitchFamily="34" charset="0"/>
                <a:cs typeface="Arial" panose="020B0604020202020204" pitchFamily="34" charset="0"/>
              </a:rPr>
              <a:t>Image Credit: ©Houghton Mifflin Harcourt Publishing Company</a:t>
            </a:r>
          </a:p>
        </p:txBody>
      </p:sp>
      <p:sp>
        <p:nvSpPr>
          <p:cNvPr id="18" name="Rounded Rectangle 17">
            <a:hlinkClick r:id="rId10" action="ppaction://hlinksldjump"/>
            <a:extLst>
              <a:ext uri="{FF2B5EF4-FFF2-40B4-BE49-F238E27FC236}">
                <a16:creationId xmlns:a16="http://schemas.microsoft.com/office/drawing/2014/main" id="{4CFA18D3-2FB4-FE4D-80FC-2E64EAC2B498}"/>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19" name="Rounded Rectangle 18">
            <a:hlinkClick r:id="rId11" action="ppaction://hlinksldjump"/>
            <a:extLst>
              <a:ext uri="{FF2B5EF4-FFF2-40B4-BE49-F238E27FC236}">
                <a16:creationId xmlns:a16="http://schemas.microsoft.com/office/drawing/2014/main" id="{1BB02A02-1419-8C4E-AC16-D2A3217EAD80}"/>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6" name="Rounded Rectangle 35">
            <a:hlinkClick r:id="rId12" action="ppaction://hlinksldjump"/>
            <a:extLst>
              <a:ext uri="{FF2B5EF4-FFF2-40B4-BE49-F238E27FC236}">
                <a16:creationId xmlns:a16="http://schemas.microsoft.com/office/drawing/2014/main" id="{DFE7CDF7-C973-1041-9F53-56709FCD0F55}"/>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4" name="Picture 3" descr="Image of Barry sitting between two trees; there are 10 ants crawling up the tree on the left and 3 ants crawling up the tree on the right.">
            <a:extLst>
              <a:ext uri="{FF2B5EF4-FFF2-40B4-BE49-F238E27FC236}">
                <a16:creationId xmlns:a16="http://schemas.microsoft.com/office/drawing/2014/main" id="{96AA0CF6-49F1-E141-B057-14399E28AE4B}"/>
              </a:ext>
            </a:extLst>
          </p:cNvPr>
          <p:cNvPicPr>
            <a:picLocks noChangeAspect="1"/>
          </p:cNvPicPr>
          <p:nvPr/>
        </p:nvPicPr>
        <p:blipFill>
          <a:blip r:embed="rId13"/>
          <a:stretch>
            <a:fillRect/>
          </a:stretch>
        </p:blipFill>
        <p:spPr>
          <a:xfrm>
            <a:off x="6731435" y="1002263"/>
            <a:ext cx="4452316" cy="5206181"/>
          </a:xfrm>
          <a:prstGeom prst="rect">
            <a:avLst/>
          </a:prstGeom>
        </p:spPr>
      </p:pic>
    </p:spTree>
    <p:extLst>
      <p:ext uri="{BB962C8B-B14F-4D97-AF65-F5344CB8AC3E}">
        <p14:creationId xmlns:p14="http://schemas.microsoft.com/office/powerpoint/2010/main" val="48771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 uri="{C183D7F6-B498-43B3-948B-1728B52AA6E4}">
                <adec:decorative xmlns:adec="http://schemas.microsoft.com/office/drawing/2017/decorative" val="1"/>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a:extLst>
              <a:ext uri="{FF2B5EF4-FFF2-40B4-BE49-F238E27FC236}">
                <a16:creationId xmlns:a16="http://schemas.microsoft.com/office/drawing/2014/main" id="{A7758C93-458A-6245-911F-07976E9D6C3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F816C6BF-DF18-EE4E-9A3F-720D87A2F5BE}"/>
              </a:ext>
            </a:extLst>
          </p:cNvPr>
          <p:cNvSpPr/>
          <p:nvPr/>
        </p:nvSpPr>
        <p:spPr>
          <a:xfrm>
            <a:off x="0" y="176106"/>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Get Motivated</a:t>
            </a:r>
          </a:p>
        </p:txBody>
      </p:sp>
      <p:sp>
        <p:nvSpPr>
          <p:cNvPr id="15" name="TextBox 14">
            <a:extLst>
              <a:ext uri="{FF2B5EF4-FFF2-40B4-BE49-F238E27FC236}">
                <a16:creationId xmlns:a16="http://schemas.microsoft.com/office/drawing/2014/main" id="{1D570D37-4E45-8941-901A-54AAB969EDCA}"/>
              </a:ext>
            </a:extLst>
          </p:cNvPr>
          <p:cNvSpPr txBox="1"/>
          <p:nvPr/>
        </p:nvSpPr>
        <p:spPr>
          <a:xfrm>
            <a:off x="318904" y="1065637"/>
            <a:ext cx="6081896" cy="2215415"/>
          </a:xfrm>
          <a:prstGeom prst="rect">
            <a:avLst/>
          </a:prstGeom>
          <a:noFill/>
        </p:spPr>
        <p:txBody>
          <a:bodyPr wrap="square" lIns="90000" rtlCol="0">
            <a:spAutoFit/>
          </a:bodyPr>
          <a:lstStyle/>
          <a:p>
            <a:pPr marL="285750" indent="-285750">
              <a:lnSpc>
                <a:spcPct val="130000"/>
              </a:lnSpc>
              <a:buFont typeface="Arial" panose="020B0604020202020204" pitchFamily="34" charset="0"/>
              <a:buChar char="•"/>
            </a:pPr>
            <a:r>
              <a:rPr lang="en-US" dirty="0">
                <a:solidFill>
                  <a:srgbClr val="4C4E50"/>
                </a:solidFill>
                <a:latin typeface="Arial" panose="020B0604020202020204" pitchFamily="34" charset="0"/>
                <a:cs typeface="Arial" panose="020B0604020202020204" pitchFamily="34" charset="0"/>
              </a:rPr>
              <a:t>What do you see in the picture?</a:t>
            </a:r>
          </a:p>
          <a:p>
            <a:pPr marL="285750" indent="-285750">
              <a:lnSpc>
                <a:spcPct val="130000"/>
              </a:lnSpc>
              <a:buFont typeface="Arial" panose="020B0604020202020204" pitchFamily="34" charset="0"/>
              <a:buChar char="•"/>
            </a:pPr>
            <a:r>
              <a:rPr lang="en-US" dirty="0">
                <a:solidFill>
                  <a:srgbClr val="4C4E50"/>
                </a:solidFill>
                <a:latin typeface="Arial" panose="020B0604020202020204" pitchFamily="34" charset="0"/>
                <a:cs typeface="Arial" panose="020B0604020202020204" pitchFamily="34" charset="0"/>
              </a:rPr>
              <a:t>How many trees are there? </a:t>
            </a:r>
          </a:p>
          <a:p>
            <a:pPr marL="285750" indent="-285750">
              <a:lnSpc>
                <a:spcPct val="130000"/>
              </a:lnSpc>
              <a:buFont typeface="Arial" panose="020B0604020202020204" pitchFamily="34" charset="0"/>
              <a:buChar char="•"/>
            </a:pPr>
            <a:endParaRPr lang="en-US" dirty="0">
              <a:solidFill>
                <a:srgbClr val="4C4E50"/>
              </a:solidFill>
              <a:latin typeface="Arial" panose="020B0604020202020204" pitchFamily="34" charset="0"/>
              <a:cs typeface="Arial" panose="020B0604020202020204" pitchFamily="34" charset="0"/>
            </a:endParaRPr>
          </a:p>
          <a:p>
            <a:pPr marL="285750" indent="-285750">
              <a:lnSpc>
                <a:spcPct val="130000"/>
              </a:lnSpc>
              <a:buFont typeface="Arial" panose="020B0604020202020204" pitchFamily="34" charset="0"/>
              <a:buChar char="•"/>
            </a:pPr>
            <a:r>
              <a:rPr lang="en-US" dirty="0">
                <a:solidFill>
                  <a:srgbClr val="4C4E50"/>
                </a:solidFill>
                <a:latin typeface="Arial" panose="020B0604020202020204" pitchFamily="34" charset="0"/>
                <a:cs typeface="Arial" panose="020B0604020202020204" pitchFamily="34" charset="0"/>
              </a:rPr>
              <a:t>Where do ants live? </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dirty="0">
                <a:solidFill>
                  <a:srgbClr val="4C4E50"/>
                </a:solidFill>
                <a:latin typeface="Arial" panose="020B0604020202020204" pitchFamily="34" charset="0"/>
                <a:cs typeface="Arial" panose="020B0604020202020204" pitchFamily="34" charset="0"/>
              </a:rPr>
              <a:t>How many legs does an ant have? </a:t>
            </a:r>
            <a:endParaRPr lang="en-US" b="0" i="0" dirty="0">
              <a:solidFill>
                <a:srgbClr val="4C4E50"/>
              </a:solidFill>
              <a:latin typeface="Arial" panose="020B0604020202020204" pitchFamily="34" charset="0"/>
              <a:cs typeface="Arial" panose="020B0604020202020204" pitchFamily="34" charset="0"/>
            </a:endParaRPr>
          </a:p>
          <a:p>
            <a:pPr marR="0" lvl="0" algn="l" defTabSz="914400" rtl="0" eaLnBrk="1" fontAlgn="auto" latinLnBrk="0" hangingPunct="1">
              <a:lnSpc>
                <a:spcPct val="130000"/>
              </a:lnSpc>
              <a:spcBef>
                <a:spcPts val="0"/>
              </a:spcBef>
              <a:spcAft>
                <a:spcPts val="0"/>
              </a:spcAft>
              <a:buClrTx/>
              <a:buSzTx/>
              <a:tabLst/>
              <a:defRPr/>
            </a:pPr>
            <a:endParaRPr lang="en-US" dirty="0">
              <a:solidFill>
                <a:srgbClr val="4C4E5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C8DBF26-F67A-E145-9E52-E359958A38BE}"/>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Image Credit: ©Houghton Mifflin Harcourt Publishing Company</a:t>
            </a:r>
          </a:p>
        </p:txBody>
      </p:sp>
      <p:sp>
        <p:nvSpPr>
          <p:cNvPr id="18" name="Rounded Rectangle 17">
            <a:hlinkClick r:id="rId10" action="ppaction://hlinksldjump"/>
            <a:extLst>
              <a:ext uri="{FF2B5EF4-FFF2-40B4-BE49-F238E27FC236}">
                <a16:creationId xmlns:a16="http://schemas.microsoft.com/office/drawing/2014/main" id="{DD499243-006B-4B4D-A99F-FFE9C775A512}"/>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19" name="Rounded Rectangle 18">
            <a:hlinkClick r:id="rId11" action="ppaction://hlinksldjump"/>
            <a:extLst>
              <a:ext uri="{FF2B5EF4-FFF2-40B4-BE49-F238E27FC236}">
                <a16:creationId xmlns:a16="http://schemas.microsoft.com/office/drawing/2014/main" id="{037132A5-9C58-144E-BFA9-CD2AC92EE658}"/>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2" name="Rounded Rectangle 31">
            <a:hlinkClick r:id="rId12" action="ppaction://hlinksldjump"/>
            <a:extLst>
              <a:ext uri="{FF2B5EF4-FFF2-40B4-BE49-F238E27FC236}">
                <a16:creationId xmlns:a16="http://schemas.microsoft.com/office/drawing/2014/main" id="{24B9B558-DA6E-D547-8491-4A520BE3B518}"/>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29" name="Picture 28" descr="Image of Barry sitting between two trees; there are 10 ants crawling up the tree on the left and 3 ants crawling up the tree on the right.">
            <a:extLst>
              <a:ext uri="{FF2B5EF4-FFF2-40B4-BE49-F238E27FC236}">
                <a16:creationId xmlns:a16="http://schemas.microsoft.com/office/drawing/2014/main" id="{6884FB47-F100-D047-8E5C-085D42E3EBF3}"/>
              </a:ext>
            </a:extLst>
          </p:cNvPr>
          <p:cNvPicPr>
            <a:picLocks noChangeAspect="1"/>
          </p:cNvPicPr>
          <p:nvPr/>
        </p:nvPicPr>
        <p:blipFill>
          <a:blip r:embed="rId13"/>
          <a:stretch>
            <a:fillRect/>
          </a:stretch>
        </p:blipFill>
        <p:spPr>
          <a:xfrm>
            <a:off x="6731435" y="1002263"/>
            <a:ext cx="4452316" cy="5206181"/>
          </a:xfrm>
          <a:prstGeom prst="rect">
            <a:avLst/>
          </a:prstGeom>
        </p:spPr>
      </p:pic>
    </p:spTree>
    <p:extLst>
      <p:ext uri="{BB962C8B-B14F-4D97-AF65-F5344CB8AC3E}">
        <p14:creationId xmlns:p14="http://schemas.microsoft.com/office/powerpoint/2010/main" val="199307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 uri="{C183D7F6-B498-43B3-948B-1728B52AA6E4}">
                <adec:decorative xmlns:adec="http://schemas.microsoft.com/office/drawing/2017/decorative" val="1"/>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a:extLst>
              <a:ext uri="{FF2B5EF4-FFF2-40B4-BE49-F238E27FC236}">
                <a16:creationId xmlns:a16="http://schemas.microsoft.com/office/drawing/2014/main" id="{A7758C93-458A-6245-911F-07976E9D6C3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383F5742-83AC-924C-95C8-9DA7310DDAA2}"/>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Three Reads</a:t>
            </a:r>
          </a:p>
        </p:txBody>
      </p:sp>
      <p:sp>
        <p:nvSpPr>
          <p:cNvPr id="15" name="TextBox 14">
            <a:extLst>
              <a:ext uri="{FF2B5EF4-FFF2-40B4-BE49-F238E27FC236}">
                <a16:creationId xmlns:a16="http://schemas.microsoft.com/office/drawing/2014/main" id="{0FD5D77A-31BB-E943-AAE7-7878E33B4F1F}"/>
              </a:ext>
            </a:extLst>
          </p:cNvPr>
          <p:cNvSpPr txBox="1"/>
          <p:nvPr/>
        </p:nvSpPr>
        <p:spPr>
          <a:xfrm>
            <a:off x="318904" y="1065637"/>
            <a:ext cx="6081896" cy="4941289"/>
          </a:xfrm>
          <a:prstGeom prst="rect">
            <a:avLst/>
          </a:prstGeom>
          <a:noFill/>
        </p:spPr>
        <p:txBody>
          <a:bodyPr wrap="square" rtlCol="0">
            <a:spAutoFit/>
          </a:bodyPr>
          <a:lstStyle/>
          <a:p>
            <a:pPr marL="0" indent="0">
              <a:lnSpc>
                <a:spcPct val="130000"/>
              </a:lnSpc>
              <a:buNone/>
            </a:pPr>
            <a:r>
              <a:rPr lang="en-US" b="1" i="0" dirty="0">
                <a:solidFill>
                  <a:srgbClr val="2785CC"/>
                </a:solidFill>
                <a:latin typeface="Arial" panose="020B0604020202020204" pitchFamily="34" charset="0"/>
                <a:cs typeface="Arial" panose="020B0604020202020204" pitchFamily="34" charset="0"/>
              </a:rPr>
              <a:t>First Read  </a:t>
            </a:r>
            <a:r>
              <a:rPr lang="en-US" b="0" i="0" dirty="0">
                <a:solidFill>
                  <a:srgbClr val="4C4E50"/>
                </a:solidFill>
                <a:latin typeface="Arial" panose="020B0604020202020204" pitchFamily="34" charset="0"/>
                <a:cs typeface="Arial" panose="020B0604020202020204" pitchFamily="34" charset="0"/>
              </a:rPr>
              <a:t>What is the problem about?</a:t>
            </a:r>
          </a:p>
          <a:p>
            <a:pPr marL="0" indent="0">
              <a:lnSpc>
                <a:spcPct val="130000"/>
              </a:lnSpc>
              <a:spcAft>
                <a:spcPts val="800"/>
              </a:spcAft>
              <a:buNone/>
            </a:pPr>
            <a:r>
              <a:rPr lang="en-US" dirty="0">
                <a:solidFill>
                  <a:srgbClr val="ED008C"/>
                </a:solidFill>
                <a:latin typeface="Arial" panose="020B0604020202020204" pitchFamily="34" charset="0"/>
                <a:cs typeface="Arial" panose="020B0604020202020204" pitchFamily="34" charset="0"/>
              </a:rPr>
              <a:t>representing the number of ants there are</a:t>
            </a:r>
            <a:endParaRPr lang="en-US" sz="1800" b="0" i="0" dirty="0">
              <a:solidFill>
                <a:srgbClr val="ED008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b="1" i="0" dirty="0">
                <a:solidFill>
                  <a:srgbClr val="2785CC"/>
                </a:solidFill>
                <a:latin typeface="Arial" panose="020B0604020202020204" pitchFamily="34" charset="0"/>
                <a:cs typeface="Arial" panose="020B0604020202020204" pitchFamily="34" charset="0"/>
              </a:rPr>
              <a:t>Second Read  </a:t>
            </a:r>
            <a:r>
              <a:rPr lang="en-US" b="0" i="0" dirty="0">
                <a:solidFill>
                  <a:srgbClr val="4C4E50"/>
                </a:solidFill>
                <a:latin typeface="Arial" panose="020B0604020202020204" pitchFamily="34" charset="0"/>
                <a:cs typeface="Arial" panose="020B0604020202020204" pitchFamily="34" charset="0"/>
              </a:rPr>
              <a:t>What do each of the numbers describe?</a:t>
            </a:r>
          </a:p>
          <a:p>
            <a:pPr marL="0" marR="0" lvl="0" indent="0" algn="l" defTabSz="914400" rtl="0" eaLnBrk="1" fontAlgn="auto" latinLnBrk="0" hangingPunct="1">
              <a:lnSpc>
                <a:spcPct val="130000"/>
              </a:lnSpc>
              <a:spcBef>
                <a:spcPts val="0"/>
              </a:spcBef>
              <a:spcAft>
                <a:spcPts val="800"/>
              </a:spcAft>
              <a:buClrTx/>
              <a:buSzTx/>
              <a:buFontTx/>
              <a:buNone/>
              <a:tabLst/>
              <a:defRPr/>
            </a:pPr>
            <a:r>
              <a:rPr lang="en-US" sz="1800" b="0" i="0" dirty="0">
                <a:solidFill>
                  <a:srgbClr val="ED008C"/>
                </a:solidFill>
                <a:latin typeface="Arial" panose="020B0604020202020204" pitchFamily="34" charset="0"/>
                <a:cs typeface="Arial" panose="020B0604020202020204" pitchFamily="34" charset="0"/>
              </a:rPr>
              <a:t>There is some number of ants on the first tree, and there is a different number of ants on the second tree.</a:t>
            </a:r>
          </a:p>
          <a:p>
            <a:pPr marL="0" marR="0" lvl="0" indent="0" algn="l" defTabSz="914400" rtl="0" eaLnBrk="1" fontAlgn="auto" latinLnBrk="0" hangingPunct="1">
              <a:lnSpc>
                <a:spcPct val="130000"/>
              </a:lnSpc>
              <a:spcBef>
                <a:spcPts val="0"/>
              </a:spcBef>
              <a:spcAft>
                <a:spcPts val="0"/>
              </a:spcAft>
              <a:buClrTx/>
              <a:buSzTx/>
              <a:buFontTx/>
              <a:buNone/>
              <a:tabLst/>
              <a:defRPr/>
            </a:pPr>
            <a:r>
              <a:rPr lang="en-US" b="1" i="0" dirty="0">
                <a:solidFill>
                  <a:srgbClr val="2785CC"/>
                </a:solidFill>
                <a:latin typeface="Arial" panose="020B0604020202020204" pitchFamily="34" charset="0"/>
                <a:cs typeface="Arial" panose="020B0604020202020204" pitchFamily="34" charset="0"/>
              </a:rPr>
              <a:t>Third Read  </a:t>
            </a:r>
            <a:r>
              <a:rPr lang="en-US" b="0" i="0" dirty="0">
                <a:solidFill>
                  <a:srgbClr val="4C4E50"/>
                </a:solidFill>
                <a:latin typeface="Arial" panose="020B0604020202020204" pitchFamily="34" charset="0"/>
                <a:cs typeface="Arial" panose="020B0604020202020204" pitchFamily="34" charset="0"/>
              </a:rPr>
              <a:t>What math questions could you ask about the problem?</a:t>
            </a:r>
          </a:p>
          <a:p>
            <a:pPr marL="0" marR="0" lvl="0" indent="0" algn="l" defTabSz="914400" rtl="0" eaLnBrk="1" fontAlgn="auto" latinLnBrk="0" hangingPunct="1">
              <a:lnSpc>
                <a:spcPct val="130000"/>
              </a:lnSpc>
              <a:spcBef>
                <a:spcPts val="0"/>
              </a:spcBef>
              <a:spcAft>
                <a:spcPts val="0"/>
              </a:spcAft>
              <a:buClrTx/>
              <a:buSzTx/>
              <a:buFontTx/>
              <a:buNone/>
              <a:tabLst/>
              <a:defRPr/>
            </a:pPr>
            <a:r>
              <a:rPr lang="en-US" sz="1800" b="0" i="0" dirty="0">
                <a:solidFill>
                  <a:srgbClr val="ED008C"/>
                </a:solidFill>
                <a:latin typeface="Arial" panose="020B0604020202020204" pitchFamily="34" charset="0"/>
                <a:cs typeface="Arial" panose="020B0604020202020204" pitchFamily="34" charset="0"/>
              </a:rPr>
              <a:t>Possible questions: How many ants are there? Which tree has more ants?  </a:t>
            </a:r>
            <a:endParaRPr lang="en-US" dirty="0">
              <a:solidFill>
                <a:srgbClr val="ED008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lang="en-US" b="1" dirty="0">
              <a:solidFill>
                <a:srgbClr val="ED008C"/>
              </a:solidFill>
              <a:latin typeface="Arial" panose="020B0604020202020204" pitchFamily="34" charset="0"/>
              <a:cs typeface="Arial" panose="020B0604020202020204" pitchFamily="34" charset="0"/>
            </a:endParaRPr>
          </a:p>
          <a:p>
            <a:pPr>
              <a:lnSpc>
                <a:spcPct val="130000"/>
              </a:lnSpc>
              <a:defRPr/>
            </a:pPr>
            <a:r>
              <a:rPr lang="en-US" b="1" dirty="0">
                <a:solidFill>
                  <a:srgbClr val="0070C0"/>
                </a:solidFill>
                <a:latin typeface="Arial" panose="020B0604020202020204" pitchFamily="34" charset="0"/>
                <a:cs typeface="Arial" panose="020B0604020202020204" pitchFamily="34" charset="0"/>
              </a:rPr>
              <a:t>Our question to think about: </a:t>
            </a:r>
            <a:r>
              <a:rPr lang="en-US" b="1" dirty="0">
                <a:solidFill>
                  <a:srgbClr val="4C4E50"/>
                </a:solidFill>
                <a:latin typeface="Arial" panose="020B0604020202020204" pitchFamily="34" charset="0"/>
                <a:cs typeface="Arial" panose="020B0604020202020204" pitchFamily="34" charset="0"/>
              </a:rPr>
              <a:t>How can you represent the number of ants on each tree? What do you know about the total number of ants?</a:t>
            </a:r>
          </a:p>
        </p:txBody>
      </p:sp>
      <p:sp>
        <p:nvSpPr>
          <p:cNvPr id="18" name="Rectangle 17">
            <a:extLst>
              <a:ext uri="{FF2B5EF4-FFF2-40B4-BE49-F238E27FC236}">
                <a16:creationId xmlns:a16="http://schemas.microsoft.com/office/drawing/2014/main" id="{BE7BA2D7-9CE4-D240-AB64-4EEF380F794B}"/>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Image Credit: ©Houghton Mifflin Harcourt Publishing Company</a:t>
            </a:r>
          </a:p>
        </p:txBody>
      </p:sp>
      <p:sp>
        <p:nvSpPr>
          <p:cNvPr id="19" name="Rounded Rectangle 18">
            <a:hlinkClick r:id="rId10" action="ppaction://hlinksldjump"/>
            <a:extLst>
              <a:ext uri="{FF2B5EF4-FFF2-40B4-BE49-F238E27FC236}">
                <a16:creationId xmlns:a16="http://schemas.microsoft.com/office/drawing/2014/main" id="{AE6FA738-E332-0041-81F2-98D7B2532EED}"/>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2" name="Rounded Rectangle 31">
            <a:hlinkClick r:id="rId11" action="ppaction://hlinksldjump"/>
            <a:extLst>
              <a:ext uri="{FF2B5EF4-FFF2-40B4-BE49-F238E27FC236}">
                <a16:creationId xmlns:a16="http://schemas.microsoft.com/office/drawing/2014/main" id="{C7A2DBAE-4C7D-D44C-ABC1-1E39DF1B5714}"/>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3" name="Rounded Rectangle 32">
            <a:hlinkClick r:id="rId12" action="ppaction://hlinksldjump"/>
            <a:extLst>
              <a:ext uri="{FF2B5EF4-FFF2-40B4-BE49-F238E27FC236}">
                <a16:creationId xmlns:a16="http://schemas.microsoft.com/office/drawing/2014/main" id="{A5D03E21-3D65-DB46-85B6-557FECD6E2D7}"/>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29" name="Picture 28" descr="Image of Barry sitting between two trees; there are 10 ants crawling up the tree on the left and 3 ants crawling up the tree on the right.">
            <a:extLst>
              <a:ext uri="{FF2B5EF4-FFF2-40B4-BE49-F238E27FC236}">
                <a16:creationId xmlns:a16="http://schemas.microsoft.com/office/drawing/2014/main" id="{6D001C29-5956-CA43-8352-E287D42E15EF}"/>
              </a:ext>
            </a:extLst>
          </p:cNvPr>
          <p:cNvPicPr>
            <a:picLocks noChangeAspect="1"/>
          </p:cNvPicPr>
          <p:nvPr/>
        </p:nvPicPr>
        <p:blipFill>
          <a:blip r:embed="rId13"/>
          <a:stretch>
            <a:fillRect/>
          </a:stretch>
        </p:blipFill>
        <p:spPr>
          <a:xfrm>
            <a:off x="6731435" y="1002263"/>
            <a:ext cx="4452316" cy="5206181"/>
          </a:xfrm>
          <a:prstGeom prst="rect">
            <a:avLst/>
          </a:prstGeom>
        </p:spPr>
      </p:pic>
    </p:spTree>
    <p:extLst>
      <p:ext uri="{BB962C8B-B14F-4D97-AF65-F5344CB8AC3E}">
        <p14:creationId xmlns:p14="http://schemas.microsoft.com/office/powerpoint/2010/main" val="215567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 uri="{C183D7F6-B498-43B3-948B-1728B52AA6E4}">
                <adec:decorative xmlns:adec="http://schemas.microsoft.com/office/drawing/2017/decorative" val="1"/>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a:extLst>
              <a:ext uri="{FF2B5EF4-FFF2-40B4-BE49-F238E27FC236}">
                <a16:creationId xmlns:a16="http://schemas.microsoft.com/office/drawing/2014/main" id="{A7758C93-458A-6245-911F-07976E9D6C3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0E9DFC35-CDD1-F246-AE5A-1BBBD4F5EB11}"/>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Workspace</a:t>
            </a:r>
          </a:p>
        </p:txBody>
      </p:sp>
      <p:pic>
        <p:nvPicPr>
          <p:cNvPr id="17" name="Picture 16">
            <a:extLst>
              <a:ext uri="{FF2B5EF4-FFF2-40B4-BE49-F238E27FC236}">
                <a16:creationId xmlns:a16="http://schemas.microsoft.com/office/drawing/2014/main" id="{1032CAB4-DDF3-224D-A599-6314480DD0AC}"/>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37441" y="801701"/>
            <a:ext cx="6313511" cy="5565742"/>
          </a:xfrm>
          <a:prstGeom prst="rect">
            <a:avLst/>
          </a:prstGeom>
        </p:spPr>
      </p:pic>
      <p:sp>
        <p:nvSpPr>
          <p:cNvPr id="18" name="Rectangle 17">
            <a:extLst>
              <a:ext uri="{FF2B5EF4-FFF2-40B4-BE49-F238E27FC236}">
                <a16:creationId xmlns:a16="http://schemas.microsoft.com/office/drawing/2014/main" id="{AEB24B7F-1685-2C4F-8D36-EA2D4FE8E9D6}"/>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Image Credit: ©Houghton Mifflin Harcourt Publishing Company</a:t>
            </a:r>
          </a:p>
        </p:txBody>
      </p:sp>
      <p:sp>
        <p:nvSpPr>
          <p:cNvPr id="19" name="Rounded Rectangle 18">
            <a:hlinkClick r:id="rId11" action="ppaction://hlinksldjump"/>
            <a:extLst>
              <a:ext uri="{FF2B5EF4-FFF2-40B4-BE49-F238E27FC236}">
                <a16:creationId xmlns:a16="http://schemas.microsoft.com/office/drawing/2014/main" id="{41329B4E-327D-154C-9E07-60606DC12D12}"/>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2" name="Rounded Rectangle 31">
            <a:hlinkClick r:id="rId12" action="ppaction://hlinksldjump"/>
            <a:extLst>
              <a:ext uri="{FF2B5EF4-FFF2-40B4-BE49-F238E27FC236}">
                <a16:creationId xmlns:a16="http://schemas.microsoft.com/office/drawing/2014/main" id="{E9D16641-33C1-594A-8770-E02799A012E8}"/>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3" name="Rounded Rectangle 32">
            <a:hlinkClick r:id="rId13" action="ppaction://hlinksldjump"/>
            <a:extLst>
              <a:ext uri="{FF2B5EF4-FFF2-40B4-BE49-F238E27FC236}">
                <a16:creationId xmlns:a16="http://schemas.microsoft.com/office/drawing/2014/main" id="{AC56634D-5496-9B4E-8EDF-D7B07558E54E}"/>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29" name="Picture 28" descr="Image of Barry sitting between two trees; there are 10 ants crawling up the tree on the left and 3 ants crawling up the tree on the right.">
            <a:extLst>
              <a:ext uri="{FF2B5EF4-FFF2-40B4-BE49-F238E27FC236}">
                <a16:creationId xmlns:a16="http://schemas.microsoft.com/office/drawing/2014/main" id="{50121774-A1D0-9D4B-8323-A4890150FF35}"/>
              </a:ext>
            </a:extLst>
          </p:cNvPr>
          <p:cNvPicPr>
            <a:picLocks noChangeAspect="1"/>
          </p:cNvPicPr>
          <p:nvPr/>
        </p:nvPicPr>
        <p:blipFill>
          <a:blip r:embed="rId14"/>
          <a:stretch>
            <a:fillRect/>
          </a:stretch>
        </p:blipFill>
        <p:spPr>
          <a:xfrm>
            <a:off x="6731435" y="1002263"/>
            <a:ext cx="4452316" cy="5206181"/>
          </a:xfrm>
          <a:prstGeom prst="rect">
            <a:avLst/>
          </a:prstGeom>
        </p:spPr>
      </p:pic>
      <p:pic>
        <p:nvPicPr>
          <p:cNvPr id="3" name="Picture 2">
            <a:extLst>
              <a:ext uri="{FF2B5EF4-FFF2-40B4-BE49-F238E27FC236}">
                <a16:creationId xmlns:a16="http://schemas.microsoft.com/office/drawing/2014/main" id="{ED054EBB-B8CF-2340-8C5B-9608749CDD40}"/>
              </a:ext>
            </a:extLst>
          </p:cNvPr>
          <p:cNvPicPr>
            <a:picLocks noChangeAspect="1"/>
          </p:cNvPicPr>
          <p:nvPr/>
        </p:nvPicPr>
        <p:blipFill>
          <a:blip r:embed="rId15"/>
          <a:stretch>
            <a:fillRect/>
          </a:stretch>
        </p:blipFill>
        <p:spPr>
          <a:xfrm rot="16200000">
            <a:off x="4671295" y="5459035"/>
            <a:ext cx="586453" cy="490646"/>
          </a:xfrm>
          <a:prstGeom prst="rect">
            <a:avLst/>
          </a:prstGeom>
        </p:spPr>
      </p:pic>
      <p:pic>
        <p:nvPicPr>
          <p:cNvPr id="6" name="Picture 5">
            <a:extLst>
              <a:ext uri="{FF2B5EF4-FFF2-40B4-BE49-F238E27FC236}">
                <a16:creationId xmlns:a16="http://schemas.microsoft.com/office/drawing/2014/main" id="{8589F685-548C-1545-A798-B4D82695A449}"/>
              </a:ext>
            </a:extLst>
          </p:cNvPr>
          <p:cNvPicPr>
            <a:picLocks noChangeAspect="1"/>
          </p:cNvPicPr>
          <p:nvPr/>
        </p:nvPicPr>
        <p:blipFill>
          <a:blip r:embed="rId16"/>
          <a:stretch>
            <a:fillRect/>
          </a:stretch>
        </p:blipFill>
        <p:spPr>
          <a:xfrm rot="16200000">
            <a:off x="1483989" y="5460487"/>
            <a:ext cx="589356" cy="490646"/>
          </a:xfrm>
          <a:prstGeom prst="rect">
            <a:avLst/>
          </a:prstGeom>
        </p:spPr>
      </p:pic>
      <p:pic>
        <p:nvPicPr>
          <p:cNvPr id="30" name="Picture 29">
            <a:extLst>
              <a:ext uri="{FF2B5EF4-FFF2-40B4-BE49-F238E27FC236}">
                <a16:creationId xmlns:a16="http://schemas.microsoft.com/office/drawing/2014/main" id="{8600C66E-C86D-6C4E-998A-70BEB6A81996}"/>
              </a:ext>
            </a:extLst>
          </p:cNvPr>
          <p:cNvPicPr>
            <a:picLocks noChangeAspect="1"/>
          </p:cNvPicPr>
          <p:nvPr/>
        </p:nvPicPr>
        <p:blipFill>
          <a:blip r:embed="rId16"/>
          <a:stretch>
            <a:fillRect/>
          </a:stretch>
        </p:blipFill>
        <p:spPr>
          <a:xfrm rot="16200000">
            <a:off x="1482201" y="4991148"/>
            <a:ext cx="589356" cy="490646"/>
          </a:xfrm>
          <a:prstGeom prst="rect">
            <a:avLst/>
          </a:prstGeom>
        </p:spPr>
      </p:pic>
      <p:pic>
        <p:nvPicPr>
          <p:cNvPr id="34" name="Picture 33">
            <a:extLst>
              <a:ext uri="{FF2B5EF4-FFF2-40B4-BE49-F238E27FC236}">
                <a16:creationId xmlns:a16="http://schemas.microsoft.com/office/drawing/2014/main" id="{05AF89A6-AD06-9548-A403-93716F2175B2}"/>
              </a:ext>
            </a:extLst>
          </p:cNvPr>
          <p:cNvPicPr>
            <a:picLocks noChangeAspect="1"/>
          </p:cNvPicPr>
          <p:nvPr/>
        </p:nvPicPr>
        <p:blipFill>
          <a:blip r:embed="rId16"/>
          <a:stretch>
            <a:fillRect/>
          </a:stretch>
        </p:blipFill>
        <p:spPr>
          <a:xfrm rot="16200000">
            <a:off x="1480413" y="4521895"/>
            <a:ext cx="589356" cy="490646"/>
          </a:xfrm>
          <a:prstGeom prst="rect">
            <a:avLst/>
          </a:prstGeom>
        </p:spPr>
      </p:pic>
      <p:pic>
        <p:nvPicPr>
          <p:cNvPr id="35" name="Picture 34">
            <a:extLst>
              <a:ext uri="{FF2B5EF4-FFF2-40B4-BE49-F238E27FC236}">
                <a16:creationId xmlns:a16="http://schemas.microsoft.com/office/drawing/2014/main" id="{CD57D7DD-F816-EB45-BF10-254B3B703895}"/>
              </a:ext>
            </a:extLst>
          </p:cNvPr>
          <p:cNvPicPr>
            <a:picLocks noChangeAspect="1"/>
          </p:cNvPicPr>
          <p:nvPr/>
        </p:nvPicPr>
        <p:blipFill>
          <a:blip r:embed="rId16"/>
          <a:stretch>
            <a:fillRect/>
          </a:stretch>
        </p:blipFill>
        <p:spPr>
          <a:xfrm rot="16200000">
            <a:off x="1483989" y="4047123"/>
            <a:ext cx="589356" cy="490646"/>
          </a:xfrm>
          <a:prstGeom prst="rect">
            <a:avLst/>
          </a:prstGeom>
        </p:spPr>
      </p:pic>
      <p:pic>
        <p:nvPicPr>
          <p:cNvPr id="36" name="Picture 35">
            <a:extLst>
              <a:ext uri="{FF2B5EF4-FFF2-40B4-BE49-F238E27FC236}">
                <a16:creationId xmlns:a16="http://schemas.microsoft.com/office/drawing/2014/main" id="{C6E6EF6B-AD98-E643-9FDA-D8F6537773B1}"/>
              </a:ext>
            </a:extLst>
          </p:cNvPr>
          <p:cNvPicPr>
            <a:picLocks noChangeAspect="1"/>
          </p:cNvPicPr>
          <p:nvPr/>
        </p:nvPicPr>
        <p:blipFill>
          <a:blip r:embed="rId16"/>
          <a:stretch>
            <a:fillRect/>
          </a:stretch>
        </p:blipFill>
        <p:spPr>
          <a:xfrm rot="16200000">
            <a:off x="1480413" y="3590179"/>
            <a:ext cx="589356" cy="490646"/>
          </a:xfrm>
          <a:prstGeom prst="rect">
            <a:avLst/>
          </a:prstGeom>
        </p:spPr>
      </p:pic>
      <p:pic>
        <p:nvPicPr>
          <p:cNvPr id="37" name="Picture 36">
            <a:extLst>
              <a:ext uri="{FF2B5EF4-FFF2-40B4-BE49-F238E27FC236}">
                <a16:creationId xmlns:a16="http://schemas.microsoft.com/office/drawing/2014/main" id="{729E1CA2-886E-594B-ABFB-93370636954F}"/>
              </a:ext>
            </a:extLst>
          </p:cNvPr>
          <p:cNvPicPr>
            <a:picLocks noChangeAspect="1"/>
          </p:cNvPicPr>
          <p:nvPr/>
        </p:nvPicPr>
        <p:blipFill>
          <a:blip r:embed="rId16"/>
          <a:stretch>
            <a:fillRect/>
          </a:stretch>
        </p:blipFill>
        <p:spPr>
          <a:xfrm rot="16200000">
            <a:off x="1479331" y="3119521"/>
            <a:ext cx="589356" cy="490646"/>
          </a:xfrm>
          <a:prstGeom prst="rect">
            <a:avLst/>
          </a:prstGeom>
        </p:spPr>
      </p:pic>
      <p:pic>
        <p:nvPicPr>
          <p:cNvPr id="38" name="Picture 37">
            <a:extLst>
              <a:ext uri="{FF2B5EF4-FFF2-40B4-BE49-F238E27FC236}">
                <a16:creationId xmlns:a16="http://schemas.microsoft.com/office/drawing/2014/main" id="{2847FBB4-B7C8-6441-A144-25ABC4C96ED1}"/>
              </a:ext>
            </a:extLst>
          </p:cNvPr>
          <p:cNvPicPr>
            <a:picLocks noChangeAspect="1"/>
          </p:cNvPicPr>
          <p:nvPr/>
        </p:nvPicPr>
        <p:blipFill>
          <a:blip r:embed="rId16"/>
          <a:stretch>
            <a:fillRect/>
          </a:stretch>
        </p:blipFill>
        <p:spPr>
          <a:xfrm rot="16200000">
            <a:off x="1483989" y="2648758"/>
            <a:ext cx="589356" cy="490646"/>
          </a:xfrm>
          <a:prstGeom prst="rect">
            <a:avLst/>
          </a:prstGeom>
        </p:spPr>
      </p:pic>
      <p:pic>
        <p:nvPicPr>
          <p:cNvPr id="39" name="Picture 38">
            <a:extLst>
              <a:ext uri="{FF2B5EF4-FFF2-40B4-BE49-F238E27FC236}">
                <a16:creationId xmlns:a16="http://schemas.microsoft.com/office/drawing/2014/main" id="{BCCA32EA-1641-FF41-8551-2F8E76C324F8}"/>
              </a:ext>
            </a:extLst>
          </p:cNvPr>
          <p:cNvPicPr>
            <a:picLocks noChangeAspect="1"/>
          </p:cNvPicPr>
          <p:nvPr/>
        </p:nvPicPr>
        <p:blipFill>
          <a:blip r:embed="rId16"/>
          <a:stretch>
            <a:fillRect/>
          </a:stretch>
        </p:blipFill>
        <p:spPr>
          <a:xfrm rot="16200000">
            <a:off x="1479331" y="2177065"/>
            <a:ext cx="589356" cy="490646"/>
          </a:xfrm>
          <a:prstGeom prst="rect">
            <a:avLst/>
          </a:prstGeom>
        </p:spPr>
      </p:pic>
      <p:pic>
        <p:nvPicPr>
          <p:cNvPr id="40" name="Picture 39">
            <a:extLst>
              <a:ext uri="{FF2B5EF4-FFF2-40B4-BE49-F238E27FC236}">
                <a16:creationId xmlns:a16="http://schemas.microsoft.com/office/drawing/2014/main" id="{0A10ED3E-F1B9-1945-B40A-A0AEE6397C46}"/>
              </a:ext>
            </a:extLst>
          </p:cNvPr>
          <p:cNvPicPr>
            <a:picLocks noChangeAspect="1"/>
          </p:cNvPicPr>
          <p:nvPr/>
        </p:nvPicPr>
        <p:blipFill>
          <a:blip r:embed="rId16"/>
          <a:stretch>
            <a:fillRect/>
          </a:stretch>
        </p:blipFill>
        <p:spPr>
          <a:xfrm rot="16200000">
            <a:off x="1479331" y="1698382"/>
            <a:ext cx="589356" cy="490646"/>
          </a:xfrm>
          <a:prstGeom prst="rect">
            <a:avLst/>
          </a:prstGeom>
        </p:spPr>
      </p:pic>
      <p:pic>
        <p:nvPicPr>
          <p:cNvPr id="41" name="Picture 40">
            <a:extLst>
              <a:ext uri="{FF2B5EF4-FFF2-40B4-BE49-F238E27FC236}">
                <a16:creationId xmlns:a16="http://schemas.microsoft.com/office/drawing/2014/main" id="{C41AD4FC-B10E-2147-AB6D-CA5385B486D0}"/>
              </a:ext>
            </a:extLst>
          </p:cNvPr>
          <p:cNvPicPr>
            <a:picLocks noChangeAspect="1"/>
          </p:cNvPicPr>
          <p:nvPr/>
        </p:nvPicPr>
        <p:blipFill>
          <a:blip r:embed="rId16"/>
          <a:stretch>
            <a:fillRect/>
          </a:stretch>
        </p:blipFill>
        <p:spPr>
          <a:xfrm rot="16200000">
            <a:off x="1479331" y="1220504"/>
            <a:ext cx="589356" cy="490646"/>
          </a:xfrm>
          <a:prstGeom prst="rect">
            <a:avLst/>
          </a:prstGeom>
        </p:spPr>
      </p:pic>
      <p:pic>
        <p:nvPicPr>
          <p:cNvPr id="42" name="Picture 41">
            <a:extLst>
              <a:ext uri="{FF2B5EF4-FFF2-40B4-BE49-F238E27FC236}">
                <a16:creationId xmlns:a16="http://schemas.microsoft.com/office/drawing/2014/main" id="{60BEE907-E5A7-3747-8E91-E39889414186}"/>
              </a:ext>
            </a:extLst>
          </p:cNvPr>
          <p:cNvPicPr>
            <a:picLocks noChangeAspect="1"/>
          </p:cNvPicPr>
          <p:nvPr/>
        </p:nvPicPr>
        <p:blipFill>
          <a:blip r:embed="rId15"/>
          <a:stretch>
            <a:fillRect/>
          </a:stretch>
        </p:blipFill>
        <p:spPr>
          <a:xfrm rot="16200000">
            <a:off x="4675930" y="4972370"/>
            <a:ext cx="586453" cy="490646"/>
          </a:xfrm>
          <a:prstGeom prst="rect">
            <a:avLst/>
          </a:prstGeom>
        </p:spPr>
      </p:pic>
      <p:pic>
        <p:nvPicPr>
          <p:cNvPr id="43" name="Picture 42">
            <a:extLst>
              <a:ext uri="{FF2B5EF4-FFF2-40B4-BE49-F238E27FC236}">
                <a16:creationId xmlns:a16="http://schemas.microsoft.com/office/drawing/2014/main" id="{2DACFC71-B24C-B341-A75A-9A54FA2E64D0}"/>
              </a:ext>
            </a:extLst>
          </p:cNvPr>
          <p:cNvPicPr>
            <a:picLocks noChangeAspect="1"/>
          </p:cNvPicPr>
          <p:nvPr/>
        </p:nvPicPr>
        <p:blipFill>
          <a:blip r:embed="rId15"/>
          <a:stretch>
            <a:fillRect/>
          </a:stretch>
        </p:blipFill>
        <p:spPr>
          <a:xfrm rot="16200000">
            <a:off x="4675930" y="4489790"/>
            <a:ext cx="586453" cy="490646"/>
          </a:xfrm>
          <a:prstGeom prst="rect">
            <a:avLst/>
          </a:prstGeom>
        </p:spPr>
      </p:pic>
    </p:spTree>
    <p:extLst>
      <p:ext uri="{BB962C8B-B14F-4D97-AF65-F5344CB8AC3E}">
        <p14:creationId xmlns:p14="http://schemas.microsoft.com/office/powerpoint/2010/main" val="181258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 uri="{C183D7F6-B498-43B3-948B-1728B52AA6E4}">
                <adec:decorative xmlns:adec="http://schemas.microsoft.com/office/drawing/2017/decorative" val="1"/>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a:extLst>
              <a:ext uri="{FF2B5EF4-FFF2-40B4-BE49-F238E27FC236}">
                <a16:creationId xmlns:a16="http://schemas.microsoft.com/office/drawing/2014/main" id="{A7758C93-458A-6245-911F-07976E9D6C3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C864E1D2-E5EF-A840-9991-18B44F55060E}"/>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Persevere</a:t>
            </a:r>
          </a:p>
        </p:txBody>
      </p:sp>
      <p:sp>
        <p:nvSpPr>
          <p:cNvPr id="15" name="TextBox 14">
            <a:extLst>
              <a:ext uri="{FF2B5EF4-FFF2-40B4-BE49-F238E27FC236}">
                <a16:creationId xmlns:a16="http://schemas.microsoft.com/office/drawing/2014/main" id="{A5899A4C-1204-D843-A931-62C7B05342B6}"/>
              </a:ext>
            </a:extLst>
          </p:cNvPr>
          <p:cNvSpPr txBox="1"/>
          <p:nvPr/>
        </p:nvSpPr>
        <p:spPr>
          <a:xfrm>
            <a:off x="318904" y="1065637"/>
            <a:ext cx="6081896" cy="5026954"/>
          </a:xfrm>
          <a:prstGeom prst="rect">
            <a:avLst/>
          </a:prstGeom>
          <a:noFill/>
        </p:spPr>
        <p:txBody>
          <a:bodyPr wrap="square" rtlCol="0">
            <a:spAutoFit/>
          </a:bodyPr>
          <a:lstStyle/>
          <a:p>
            <a:pPr>
              <a:lnSpc>
                <a:spcPct val="150000"/>
              </a:lnSpc>
            </a:pPr>
            <a:r>
              <a:rPr lang="en-US" dirty="0">
                <a:solidFill>
                  <a:srgbClr val="4C4E50"/>
                </a:solidFill>
                <a:latin typeface="Arial" panose="020B0604020202020204" pitchFamily="34" charset="0"/>
                <a:cs typeface="Arial" panose="020B0604020202020204" pitchFamily="34" charset="0"/>
              </a:rPr>
              <a:t>What do you need to do to solve the problem? </a:t>
            </a:r>
          </a:p>
          <a:p>
            <a:pPr>
              <a:lnSpc>
                <a:spcPct val="150000"/>
              </a:lnSpc>
            </a:pPr>
            <a:endParaRPr lang="en-US" dirty="0">
              <a:solidFill>
                <a:srgbClr val="4C4E50"/>
              </a:solidFill>
              <a:latin typeface="Arial" panose="020B0604020202020204" pitchFamily="34" charset="0"/>
              <a:cs typeface="Arial" panose="020B0604020202020204" pitchFamily="34" charset="0"/>
            </a:endParaRPr>
          </a:p>
          <a:p>
            <a:pPr>
              <a:lnSpc>
                <a:spcPct val="150000"/>
              </a:lnSpc>
            </a:pPr>
            <a:r>
              <a:rPr lang="en-US" dirty="0">
                <a:solidFill>
                  <a:srgbClr val="4C4E50"/>
                </a:solidFill>
                <a:latin typeface="Arial" panose="020B0604020202020204" pitchFamily="34" charset="0"/>
                <a:cs typeface="Arial" panose="020B0604020202020204" pitchFamily="34" charset="0"/>
              </a:rPr>
              <a:t>What tools could you use to represent the ants? </a:t>
            </a:r>
            <a:br>
              <a:rPr lang="en-US" dirty="0">
                <a:solidFill>
                  <a:srgbClr val="4C4E50"/>
                </a:solidFill>
                <a:latin typeface="Arial" panose="020B0604020202020204" pitchFamily="34" charset="0"/>
                <a:cs typeface="Arial" panose="020B0604020202020204" pitchFamily="34" charset="0"/>
              </a:rPr>
            </a:br>
            <a:endParaRPr lang="en-US" dirty="0">
              <a:solidFill>
                <a:srgbClr val="4C4E50"/>
              </a:solidFill>
              <a:latin typeface="Arial" panose="020B0604020202020204" pitchFamily="34" charset="0"/>
              <a:cs typeface="Arial" panose="020B0604020202020204" pitchFamily="34" charset="0"/>
            </a:endParaRPr>
          </a:p>
          <a:p>
            <a:pPr>
              <a:lnSpc>
                <a:spcPct val="150000"/>
              </a:lnSpc>
            </a:pPr>
            <a:r>
              <a:rPr lang="en-US" dirty="0">
                <a:solidFill>
                  <a:srgbClr val="4C4E50"/>
                </a:solidFill>
                <a:latin typeface="Arial" panose="020B0604020202020204" pitchFamily="34" charset="0"/>
                <a:cs typeface="Arial" panose="020B0604020202020204" pitchFamily="34" charset="0"/>
              </a:rPr>
              <a:t>How many ants are on the first tree? </a:t>
            </a:r>
            <a:br>
              <a:rPr lang="en-US" dirty="0">
                <a:solidFill>
                  <a:srgbClr val="4C4E50"/>
                </a:solidFill>
                <a:latin typeface="Arial" panose="020B0604020202020204" pitchFamily="34" charset="0"/>
                <a:cs typeface="Arial" panose="020B0604020202020204" pitchFamily="34" charset="0"/>
              </a:rPr>
            </a:br>
            <a:r>
              <a:rPr lang="en-US" dirty="0">
                <a:solidFill>
                  <a:srgbClr val="4C4E50"/>
                </a:solidFill>
                <a:latin typeface="Arial" panose="020B0604020202020204" pitchFamily="34" charset="0"/>
                <a:cs typeface="Arial" panose="020B0604020202020204" pitchFamily="34" charset="0"/>
              </a:rPr>
              <a:t>How can you show this?</a:t>
            </a:r>
          </a:p>
          <a:p>
            <a:pPr>
              <a:lnSpc>
                <a:spcPct val="150000"/>
              </a:lnSpc>
            </a:pPr>
            <a:r>
              <a:rPr lang="en-US" dirty="0">
                <a:solidFill>
                  <a:srgbClr val="4C4E50"/>
                </a:solidFill>
                <a:latin typeface="Arial" panose="020B0604020202020204" pitchFamily="34" charset="0"/>
                <a:cs typeface="Arial" panose="020B0604020202020204" pitchFamily="34" charset="0"/>
              </a:rPr>
              <a:t>How many ants are on the second tree? </a:t>
            </a:r>
            <a:br>
              <a:rPr lang="en-US" dirty="0">
                <a:solidFill>
                  <a:srgbClr val="4C4E50"/>
                </a:solidFill>
                <a:latin typeface="Arial" panose="020B0604020202020204" pitchFamily="34" charset="0"/>
                <a:cs typeface="Arial" panose="020B0604020202020204" pitchFamily="34" charset="0"/>
              </a:rPr>
            </a:br>
            <a:r>
              <a:rPr lang="en-US" dirty="0">
                <a:solidFill>
                  <a:srgbClr val="4C4E50"/>
                </a:solidFill>
                <a:latin typeface="Arial" panose="020B0604020202020204" pitchFamily="34" charset="0"/>
                <a:cs typeface="Arial" panose="020B0604020202020204" pitchFamily="34" charset="0"/>
              </a:rPr>
              <a:t>How can you show this?</a:t>
            </a:r>
          </a:p>
          <a:p>
            <a:pPr>
              <a:lnSpc>
                <a:spcPct val="150000"/>
              </a:lnSpc>
            </a:pPr>
            <a:endParaRPr lang="en-US" dirty="0">
              <a:solidFill>
                <a:srgbClr val="4C4E50"/>
              </a:solidFill>
              <a:latin typeface="Arial" panose="020B0604020202020204" pitchFamily="34" charset="0"/>
              <a:cs typeface="Arial" panose="020B0604020202020204" pitchFamily="34" charset="0"/>
            </a:endParaRPr>
          </a:p>
          <a:p>
            <a:pPr>
              <a:lnSpc>
                <a:spcPct val="150000"/>
              </a:lnSpc>
            </a:pPr>
            <a:r>
              <a:rPr lang="en-US" dirty="0">
                <a:solidFill>
                  <a:srgbClr val="4C4E50"/>
                </a:solidFill>
                <a:latin typeface="Arial" panose="020B0604020202020204" pitchFamily="34" charset="0"/>
                <a:cs typeface="Arial" panose="020B0604020202020204" pitchFamily="34" charset="0"/>
              </a:rPr>
              <a:t>How can you show that the two groups are separate in your representation?</a:t>
            </a:r>
          </a:p>
          <a:p>
            <a:pPr>
              <a:lnSpc>
                <a:spcPct val="150000"/>
              </a:lnSpc>
            </a:pPr>
            <a:r>
              <a:rPr lang="en-US" dirty="0">
                <a:solidFill>
                  <a:srgbClr val="4C4E50"/>
                </a:solidFill>
                <a:latin typeface="Arial" panose="020B0604020202020204" pitchFamily="34" charset="0"/>
                <a:cs typeface="Arial" panose="020B0604020202020204" pitchFamily="34" charset="0"/>
              </a:rPr>
              <a:t>What do you know about the total number of ants?</a:t>
            </a:r>
          </a:p>
        </p:txBody>
      </p:sp>
      <p:sp>
        <p:nvSpPr>
          <p:cNvPr id="18" name="Rectangle 17">
            <a:extLst>
              <a:ext uri="{FF2B5EF4-FFF2-40B4-BE49-F238E27FC236}">
                <a16:creationId xmlns:a16="http://schemas.microsoft.com/office/drawing/2014/main" id="{D80E90AD-6B7D-6340-B33F-54B3069780FB}"/>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Image Credit: ©Houghton Mifflin Harcourt Publishing Company</a:t>
            </a:r>
          </a:p>
        </p:txBody>
      </p:sp>
      <p:sp>
        <p:nvSpPr>
          <p:cNvPr id="19" name="Rounded Rectangle 18">
            <a:hlinkClick r:id="rId10" action="ppaction://hlinksldjump"/>
            <a:extLst>
              <a:ext uri="{FF2B5EF4-FFF2-40B4-BE49-F238E27FC236}">
                <a16:creationId xmlns:a16="http://schemas.microsoft.com/office/drawing/2014/main" id="{F6E68385-1BD1-8543-BAC9-F8F46456F4A7}"/>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2" name="Rounded Rectangle 31">
            <a:hlinkClick r:id="rId11" action="ppaction://hlinksldjump"/>
            <a:extLst>
              <a:ext uri="{FF2B5EF4-FFF2-40B4-BE49-F238E27FC236}">
                <a16:creationId xmlns:a16="http://schemas.microsoft.com/office/drawing/2014/main" id="{4ACFEBD0-98F8-F24E-8C78-DF4EC982921D}"/>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3" name="Rounded Rectangle 32">
            <a:hlinkClick r:id="rId12" action="ppaction://hlinksldjump"/>
            <a:extLst>
              <a:ext uri="{FF2B5EF4-FFF2-40B4-BE49-F238E27FC236}">
                <a16:creationId xmlns:a16="http://schemas.microsoft.com/office/drawing/2014/main" id="{EDAD8BEC-A8D4-664B-B720-EEEC53F57626}"/>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29" name="Picture 28" descr="Image of Barry sitting between two trees; there are 10 ants crawling up the tree on the left and 3 ants crawling up the tree on the right.">
            <a:extLst>
              <a:ext uri="{FF2B5EF4-FFF2-40B4-BE49-F238E27FC236}">
                <a16:creationId xmlns:a16="http://schemas.microsoft.com/office/drawing/2014/main" id="{3E2D17C8-9E66-D945-A4C5-E05BD518F7BC}"/>
              </a:ext>
            </a:extLst>
          </p:cNvPr>
          <p:cNvPicPr>
            <a:picLocks noChangeAspect="1"/>
          </p:cNvPicPr>
          <p:nvPr/>
        </p:nvPicPr>
        <p:blipFill>
          <a:blip r:embed="rId13"/>
          <a:stretch>
            <a:fillRect/>
          </a:stretch>
        </p:blipFill>
        <p:spPr>
          <a:xfrm>
            <a:off x="6731435" y="1002263"/>
            <a:ext cx="4452316" cy="5206181"/>
          </a:xfrm>
          <a:prstGeom prst="rect">
            <a:avLst/>
          </a:prstGeom>
        </p:spPr>
      </p:pic>
    </p:spTree>
    <p:extLst>
      <p:ext uri="{BB962C8B-B14F-4D97-AF65-F5344CB8AC3E}">
        <p14:creationId xmlns:p14="http://schemas.microsoft.com/office/powerpoint/2010/main" val="307292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 uri="{C183D7F6-B498-43B3-948B-1728B52AA6E4}">
                <adec:decorative xmlns:adec="http://schemas.microsoft.com/office/drawing/2017/decorative" val="1"/>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a:extLst>
              <a:ext uri="{FF2B5EF4-FFF2-40B4-BE49-F238E27FC236}">
                <a16:creationId xmlns:a16="http://schemas.microsoft.com/office/drawing/2014/main" id="{A7758C93-458A-6245-911F-07976E9D6C3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49CB2A27-DB4A-5646-BE7C-B811976C6C6E}"/>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9539EFF0-8C77-C145-B52F-52CB7E1DB3E6}"/>
              </a:ext>
            </a:extLst>
          </p:cNvPr>
          <p:cNvSpPr txBox="1"/>
          <p:nvPr/>
        </p:nvSpPr>
        <p:spPr>
          <a:xfrm>
            <a:off x="318904" y="1065637"/>
            <a:ext cx="4347439" cy="7834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a:solidFill>
                  <a:srgbClr val="4C4E50"/>
                </a:solidFill>
                <a:effectLst/>
                <a:latin typeface="Arial" panose="020B0604020202020204" pitchFamily="34" charset="0"/>
                <a:ea typeface="+mn-ea"/>
                <a:cs typeface="Arial" panose="020B0604020202020204" pitchFamily="34" charset="0"/>
              </a:rPr>
              <a:t>Look at this student’s work. Do you think this student is correct? Why or why not? </a:t>
            </a:r>
          </a:p>
        </p:txBody>
      </p:sp>
      <p:sp>
        <p:nvSpPr>
          <p:cNvPr id="17" name="Rounded Rectangle 16">
            <a:hlinkClick r:id="rId10" action="ppaction://hlinksldjump"/>
            <a:extLst>
              <a:ext uri="{FF2B5EF4-FFF2-40B4-BE49-F238E27FC236}">
                <a16:creationId xmlns:a16="http://schemas.microsoft.com/office/drawing/2014/main" id="{92C9D01E-396D-4F4D-AC4B-981DB6AF56C8}"/>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18" name="Rounded Rectangle 17">
            <a:hlinkClick r:id="rId11" action="ppaction://hlinksldjump"/>
            <a:extLst>
              <a:ext uri="{FF2B5EF4-FFF2-40B4-BE49-F238E27FC236}">
                <a16:creationId xmlns:a16="http://schemas.microsoft.com/office/drawing/2014/main" id="{36176E54-21F5-1046-A61A-C3C3AC329167}"/>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19" name="Rounded Rectangle 18">
            <a:hlinkClick r:id="rId12" action="ppaction://hlinksldjump"/>
            <a:extLst>
              <a:ext uri="{FF2B5EF4-FFF2-40B4-BE49-F238E27FC236}">
                <a16:creationId xmlns:a16="http://schemas.microsoft.com/office/drawing/2014/main" id="{E68B3F23-55BA-6443-B215-B080DFB76239}"/>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8" name="Rectangle 27">
            <a:extLst>
              <a:ext uri="{FF2B5EF4-FFF2-40B4-BE49-F238E27FC236}">
                <a16:creationId xmlns:a16="http://schemas.microsoft.com/office/drawing/2014/main" id="{EE5EC5D4-22FF-9040-828A-11B0A092A650}"/>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Image Credit: ©Houghton Mifflin Harcourt Publishing Company</a:t>
            </a:r>
          </a:p>
        </p:txBody>
      </p:sp>
      <p:pic>
        <p:nvPicPr>
          <p:cNvPr id="3" name="Picture 2" descr="Exemplary student work sample showing their response to the task. The ants on the first tree are represented as ten tally marks, with a circle around the tally marks to represent one group of ten ones. The ants on the second tree are represented as three tally marks, or 3 ones.">
            <a:extLst>
              <a:ext uri="{FF2B5EF4-FFF2-40B4-BE49-F238E27FC236}">
                <a16:creationId xmlns:a16="http://schemas.microsoft.com/office/drawing/2014/main" id="{B60E6629-2513-DA42-944E-A81624274804}"/>
              </a:ext>
            </a:extLst>
          </p:cNvPr>
          <p:cNvPicPr>
            <a:picLocks noChangeAspect="1"/>
          </p:cNvPicPr>
          <p:nvPr/>
        </p:nvPicPr>
        <p:blipFill>
          <a:blip r:embed="rId13"/>
          <a:stretch>
            <a:fillRect/>
          </a:stretch>
        </p:blipFill>
        <p:spPr>
          <a:xfrm>
            <a:off x="2399959" y="2430369"/>
            <a:ext cx="7814761" cy="3160863"/>
          </a:xfrm>
          <a:prstGeom prst="rect">
            <a:avLst/>
          </a:prstGeom>
        </p:spPr>
      </p:pic>
    </p:spTree>
    <p:extLst>
      <p:ext uri="{BB962C8B-B14F-4D97-AF65-F5344CB8AC3E}">
        <p14:creationId xmlns:p14="http://schemas.microsoft.com/office/powerpoint/2010/main" val="49439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 uri="{C183D7F6-B498-43B3-948B-1728B52AA6E4}">
                <adec:decorative xmlns:adec="http://schemas.microsoft.com/office/drawing/2017/decorative" val="1"/>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a:extLst>
              <a:ext uri="{FF2B5EF4-FFF2-40B4-BE49-F238E27FC236}">
                <a16:creationId xmlns:a16="http://schemas.microsoft.com/office/drawing/2014/main" id="{A7758C93-458A-6245-911F-07976E9D6C3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68D9E03D-509E-FD45-A761-51C6C2A0EB57}"/>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040572EE-2345-3445-B577-34656D62112B}"/>
              </a:ext>
            </a:extLst>
          </p:cNvPr>
          <p:cNvSpPr txBox="1"/>
          <p:nvPr/>
        </p:nvSpPr>
        <p:spPr>
          <a:xfrm>
            <a:off x="318904" y="1065637"/>
            <a:ext cx="4347439" cy="7834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a:solidFill>
                  <a:srgbClr val="4C4E50"/>
                </a:solidFill>
                <a:effectLst/>
                <a:latin typeface="Arial" panose="020B0604020202020204" pitchFamily="34" charset="0"/>
                <a:ea typeface="+mn-ea"/>
                <a:cs typeface="Arial" panose="020B0604020202020204" pitchFamily="34" charset="0"/>
              </a:rPr>
              <a:t>Look at this student’s work. Do you think this student is correct? Why or why not? </a:t>
            </a:r>
          </a:p>
        </p:txBody>
      </p:sp>
      <p:sp>
        <p:nvSpPr>
          <p:cNvPr id="17" name="Rounded Rectangle 16">
            <a:hlinkClick r:id="rId10" action="ppaction://hlinksldjump"/>
            <a:extLst>
              <a:ext uri="{FF2B5EF4-FFF2-40B4-BE49-F238E27FC236}">
                <a16:creationId xmlns:a16="http://schemas.microsoft.com/office/drawing/2014/main" id="{DCA4F049-1EDE-9548-B693-A836855FC19D}"/>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18" name="Rounded Rectangle 17">
            <a:hlinkClick r:id="rId11" action="ppaction://hlinksldjump"/>
            <a:extLst>
              <a:ext uri="{FF2B5EF4-FFF2-40B4-BE49-F238E27FC236}">
                <a16:creationId xmlns:a16="http://schemas.microsoft.com/office/drawing/2014/main" id="{315519AD-FEAF-7A4F-86CA-ADD04B33BD66}"/>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19" name="Rounded Rectangle 18">
            <a:hlinkClick r:id="rId12" action="ppaction://hlinksldjump"/>
            <a:extLst>
              <a:ext uri="{FF2B5EF4-FFF2-40B4-BE49-F238E27FC236}">
                <a16:creationId xmlns:a16="http://schemas.microsoft.com/office/drawing/2014/main" id="{A3E769DE-FF71-2D45-B901-D00FC316E70B}"/>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30" name="Rectangle 29">
            <a:extLst>
              <a:ext uri="{FF2B5EF4-FFF2-40B4-BE49-F238E27FC236}">
                <a16:creationId xmlns:a16="http://schemas.microsoft.com/office/drawing/2014/main" id="{8A4ED1E1-CE74-1C4E-A197-599180C26AB3}"/>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Image Credit: ©Houghton Mifflin Harcourt Publishing Company</a:t>
            </a:r>
          </a:p>
        </p:txBody>
      </p:sp>
      <p:pic>
        <p:nvPicPr>
          <p:cNvPr id="29" name="Picture 28" descr="Student work sample showing their response to the task. The ants are represented as a single group of thirteen tally marks, or 13 ones.">
            <a:extLst>
              <a:ext uri="{FF2B5EF4-FFF2-40B4-BE49-F238E27FC236}">
                <a16:creationId xmlns:a16="http://schemas.microsoft.com/office/drawing/2014/main" id="{862B111C-DC81-D144-B710-4DF71AC03E29}"/>
              </a:ext>
            </a:extLst>
          </p:cNvPr>
          <p:cNvPicPr>
            <a:picLocks noChangeAspect="1"/>
          </p:cNvPicPr>
          <p:nvPr/>
        </p:nvPicPr>
        <p:blipFill>
          <a:blip r:embed="rId13"/>
          <a:srcRect/>
          <a:stretch/>
        </p:blipFill>
        <p:spPr>
          <a:xfrm>
            <a:off x="2399959" y="2629403"/>
            <a:ext cx="7814761" cy="2762794"/>
          </a:xfrm>
          <a:prstGeom prst="rect">
            <a:avLst/>
          </a:prstGeom>
        </p:spPr>
      </p:pic>
    </p:spTree>
    <p:extLst>
      <p:ext uri="{BB962C8B-B14F-4D97-AF65-F5344CB8AC3E}">
        <p14:creationId xmlns:p14="http://schemas.microsoft.com/office/powerpoint/2010/main" val="422980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 uri="{C183D7F6-B498-43B3-948B-1728B52AA6E4}">
                <adec:decorative xmlns:adec="http://schemas.microsoft.com/office/drawing/2017/decorative" val="1"/>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a:extLst>
              <a:ext uri="{FF2B5EF4-FFF2-40B4-BE49-F238E27FC236}">
                <a16:creationId xmlns:a16="http://schemas.microsoft.com/office/drawing/2014/main" id="{A7758C93-458A-6245-911F-07976E9D6C3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E4B38BF0-6914-6346-BA55-FC60B4A8F813}"/>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DC311DC8-DDB6-5345-B1F0-2EBA6EB31499}"/>
              </a:ext>
            </a:extLst>
          </p:cNvPr>
          <p:cNvSpPr txBox="1"/>
          <p:nvPr/>
        </p:nvSpPr>
        <p:spPr>
          <a:xfrm>
            <a:off x="318904" y="1065637"/>
            <a:ext cx="4347439" cy="7750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a:solidFill>
                  <a:srgbClr val="4C4E50"/>
                </a:solidFill>
                <a:effectLst/>
                <a:latin typeface="Arial" panose="020B0604020202020204" pitchFamily="34" charset="0"/>
                <a:ea typeface="+mn-ea"/>
                <a:cs typeface="Arial" panose="020B0604020202020204" pitchFamily="34" charset="0"/>
              </a:rPr>
              <a:t>Look at</a:t>
            </a:r>
            <a:r>
              <a:rPr lang="en-IE" dirty="0">
                <a:solidFill>
                  <a:srgbClr val="4C4E50"/>
                </a:solidFill>
                <a:latin typeface="Arial" panose="020B0604020202020204" pitchFamily="34" charset="0"/>
                <a:cs typeface="Arial" panose="020B0604020202020204" pitchFamily="34" charset="0"/>
              </a:rPr>
              <a:t> </a:t>
            </a:r>
            <a:r>
              <a:rPr lang="en-IE" sz="1800" b="0" i="0" kern="1200" dirty="0">
                <a:solidFill>
                  <a:srgbClr val="4C4E50"/>
                </a:solidFill>
                <a:effectLst/>
                <a:latin typeface="Arial" panose="020B0604020202020204" pitchFamily="34" charset="0"/>
                <a:ea typeface="+mn-ea"/>
                <a:cs typeface="Arial" panose="020B0604020202020204" pitchFamily="34" charset="0"/>
              </a:rPr>
              <a:t>this student’s work. Do you think this student is correct? Why or why not? </a:t>
            </a:r>
          </a:p>
        </p:txBody>
      </p:sp>
      <p:sp>
        <p:nvSpPr>
          <p:cNvPr id="17" name="Rounded Rectangle 16">
            <a:hlinkClick r:id="rId10" action="ppaction://hlinksldjump"/>
            <a:extLst>
              <a:ext uri="{FF2B5EF4-FFF2-40B4-BE49-F238E27FC236}">
                <a16:creationId xmlns:a16="http://schemas.microsoft.com/office/drawing/2014/main" id="{660FCC56-86B1-164D-B786-ADA376B403B7}"/>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18" name="Rounded Rectangle 17">
            <a:hlinkClick r:id="rId11" action="ppaction://hlinksldjump"/>
            <a:extLst>
              <a:ext uri="{FF2B5EF4-FFF2-40B4-BE49-F238E27FC236}">
                <a16:creationId xmlns:a16="http://schemas.microsoft.com/office/drawing/2014/main" id="{44040693-675E-5F45-856E-B14255195A64}"/>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19" name="Rounded Rectangle 18">
            <a:hlinkClick r:id="rId12" action="ppaction://hlinksldjump"/>
            <a:extLst>
              <a:ext uri="{FF2B5EF4-FFF2-40B4-BE49-F238E27FC236}">
                <a16:creationId xmlns:a16="http://schemas.microsoft.com/office/drawing/2014/main" id="{2E2DCFE5-0D06-D44B-B466-95F290DF572E}"/>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30" name="Rectangle 29">
            <a:extLst>
              <a:ext uri="{FF2B5EF4-FFF2-40B4-BE49-F238E27FC236}">
                <a16:creationId xmlns:a16="http://schemas.microsoft.com/office/drawing/2014/main" id="{E7B66D86-77E3-BD4C-B008-299B0587085E}"/>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Image Credit: ©Houghton Mifflin Harcourt Publishing Company</a:t>
            </a:r>
          </a:p>
        </p:txBody>
      </p:sp>
      <p:pic>
        <p:nvPicPr>
          <p:cNvPr id="29" name="Picture 28" descr="Student work sample showing an incorrect response to the task. The ants are represented as a single group of ten tally marks, or 10 ones. The student did not count or represent the ants on the second tree.">
            <a:extLst>
              <a:ext uri="{FF2B5EF4-FFF2-40B4-BE49-F238E27FC236}">
                <a16:creationId xmlns:a16="http://schemas.microsoft.com/office/drawing/2014/main" id="{2B6DFD57-1EA0-E84F-A1BC-F2631BE60A0A}"/>
              </a:ext>
            </a:extLst>
          </p:cNvPr>
          <p:cNvPicPr>
            <a:picLocks noChangeAspect="1"/>
          </p:cNvPicPr>
          <p:nvPr/>
        </p:nvPicPr>
        <p:blipFill>
          <a:blip r:embed="rId13"/>
          <a:srcRect/>
          <a:stretch/>
        </p:blipFill>
        <p:spPr>
          <a:xfrm>
            <a:off x="2399959" y="2671959"/>
            <a:ext cx="7814761" cy="2677683"/>
          </a:xfrm>
          <a:prstGeom prst="rect">
            <a:avLst/>
          </a:prstGeom>
        </p:spPr>
      </p:pic>
    </p:spTree>
    <p:extLst>
      <p:ext uri="{BB962C8B-B14F-4D97-AF65-F5344CB8AC3E}">
        <p14:creationId xmlns:p14="http://schemas.microsoft.com/office/powerpoint/2010/main" val="922791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4701</TotalTime>
  <Words>2190</Words>
  <Application>Microsoft Macintosh PowerPoint</Application>
  <PresentationFormat>Widescreen</PresentationFormat>
  <Paragraphs>235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Barber, Jessica</dc:creator>
  <cp:lastModifiedBy>Lesh, Ryan</cp:lastModifiedBy>
  <cp:revision>142</cp:revision>
  <dcterms:created xsi:type="dcterms:W3CDTF">2020-01-13T15:52:10Z</dcterms:created>
  <dcterms:modified xsi:type="dcterms:W3CDTF">2020-04-08T02:04:02Z</dcterms:modified>
</cp:coreProperties>
</file>