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8"/>
    <p:restoredTop sz="78221"/>
  </p:normalViewPr>
  <p:slideViewPr>
    <p:cSldViewPr snapToGrid="0" snapToObjects="1">
      <p:cViewPr varScale="1">
        <p:scale>
          <a:sx n="67" d="100"/>
          <a:sy n="67" d="100"/>
        </p:scale>
        <p:origin x="143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0DA6C-E381-BD48-9E2B-4DD0B5CDAE7E}"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B6B55-2904-8649-9CC0-B0D0BD8881E7}" type="slidenum">
              <a:rPr lang="en-US" smtClean="0"/>
              <a:t>‹#›</a:t>
            </a:fld>
            <a:endParaRPr lang="en-US"/>
          </a:p>
        </p:txBody>
      </p:sp>
    </p:spTree>
    <p:extLst>
      <p:ext uri="{BB962C8B-B14F-4D97-AF65-F5344CB8AC3E}">
        <p14:creationId xmlns:p14="http://schemas.microsoft.com/office/powerpoint/2010/main" val="2710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PowerPoint file contains instructional aids for teachers who have purchased the Into Math program and who are implementing the Spark Your Learning task in the classroom. It is intended to be projected to students and used in conjunction with the Student Edition and manipulatives as needed. These slides can be used to move the conversation forward in the classroom, but they should not serve as a replacement for student-centered, collaborative conversations in which students have the space they need to find an entry point, construct meaning, and build understanding. </a:t>
            </a:r>
          </a:p>
          <a:p>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1</a:t>
            </a:fld>
            <a:endParaRPr lang="en-US"/>
          </a:p>
        </p:txBody>
      </p:sp>
    </p:spTree>
    <p:extLst>
      <p:ext uri="{BB962C8B-B14F-4D97-AF65-F5344CB8AC3E}">
        <p14:creationId xmlns:p14="http://schemas.microsoft.com/office/powerpoint/2010/main" val="375560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Use this slide to present the task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mn-lt"/>
                <a:ea typeface="+mn-ea"/>
                <a:cs typeface="+mn-cs"/>
              </a:rPr>
              <a:t>Have children each select an object. Then have pairs of children compare the length of their objects. Children draw the objects to show the length then indicate which object is longer and which object is shorter.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2</a:t>
            </a:fld>
            <a:endParaRPr lang="en-US"/>
          </a:p>
        </p:txBody>
      </p:sp>
    </p:spTree>
    <p:extLst>
      <p:ext uri="{BB962C8B-B14F-4D97-AF65-F5344CB8AC3E}">
        <p14:creationId xmlns:p14="http://schemas.microsoft.com/office/powerpoint/2010/main" val="373801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questions on this slide to engage students.</a:t>
            </a:r>
          </a:p>
        </p:txBody>
      </p:sp>
      <p:sp>
        <p:nvSpPr>
          <p:cNvPr id="4" name="Slide Number Placeholder 3"/>
          <p:cNvSpPr>
            <a:spLocks noGrp="1"/>
          </p:cNvSpPr>
          <p:nvPr>
            <p:ph type="sldNum" sz="quarter" idx="5"/>
          </p:nvPr>
        </p:nvSpPr>
        <p:spPr/>
        <p:txBody>
          <a:bodyPr/>
          <a:lstStyle/>
          <a:p>
            <a:fld id="{2EAB6B55-2904-8649-9CC0-B0D0BD8881E7}" type="slidenum">
              <a:rPr lang="en-US" smtClean="0"/>
              <a:t>3</a:t>
            </a:fld>
            <a:endParaRPr lang="en-US"/>
          </a:p>
        </p:txBody>
      </p:sp>
    </p:spTree>
    <p:extLst>
      <p:ext uri="{BB962C8B-B14F-4D97-AF65-F5344CB8AC3E}">
        <p14:creationId xmlns:p14="http://schemas.microsoft.com/office/powerpoint/2010/main" val="377255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children each select an object. Then have pairs of children compare the length of their objects. Children draw the objects to show the length then indicate which object is longer and which object is shorter.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Children’s drawings show the length of both objects. Children then indicate which object is longer and which object is shorter.</a:t>
            </a:r>
          </a:p>
        </p:txBody>
      </p:sp>
      <p:sp>
        <p:nvSpPr>
          <p:cNvPr id="4" name="Slide Number Placeholder 3"/>
          <p:cNvSpPr>
            <a:spLocks noGrp="1"/>
          </p:cNvSpPr>
          <p:nvPr>
            <p:ph type="sldNum" sz="quarter" idx="5"/>
          </p:nvPr>
        </p:nvSpPr>
        <p:spPr/>
        <p:txBody>
          <a:bodyPr/>
          <a:lstStyle/>
          <a:p>
            <a:fld id="{2EAB6B55-2904-8649-9CC0-B0D0BD8881E7}" type="slidenum">
              <a:rPr lang="en-US" smtClean="0"/>
              <a:t>4</a:t>
            </a:fld>
            <a:endParaRPr lang="en-US"/>
          </a:p>
        </p:txBody>
      </p:sp>
    </p:spTree>
    <p:extLst>
      <p:ext uri="{BB962C8B-B14F-4D97-AF65-F5344CB8AC3E}">
        <p14:creationId xmlns:p14="http://schemas.microsoft.com/office/powerpoint/2010/main" val="396890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How will you use the objects you choose as tools to compare length? </a:t>
            </a:r>
            <a:r>
              <a:rPr lang="en-US" sz="1200" b="0" i="0" u="none" strike="noStrike" kern="1200" baseline="0" dirty="0">
                <a:solidFill>
                  <a:schemeClr val="tx1"/>
                </a:solidFill>
                <a:latin typeface="+mn-lt"/>
                <a:ea typeface="+mn-ea"/>
                <a:cs typeface="+mn-cs"/>
              </a:rPr>
              <a:t>Possible answer: I will place the objects so their ends line up, so I can compare the lengths.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do you know an object is longer? </a:t>
            </a:r>
            <a:r>
              <a:rPr lang="en-US" sz="1200" b="0" i="0" u="none" strike="noStrike" kern="1200" baseline="0" dirty="0">
                <a:solidFill>
                  <a:schemeClr val="tx1"/>
                </a:solidFill>
                <a:latin typeface="+mn-lt"/>
                <a:ea typeface="+mn-ea"/>
                <a:cs typeface="+mn-cs"/>
              </a:rPr>
              <a:t>Possible answer: The object that has more length than the other object is longer.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Select children who used various strategies and tools to share with the class how they solved the problem. Have children discuss why they chose a specific strategy or tool.</a:t>
            </a:r>
          </a:p>
        </p:txBody>
      </p:sp>
      <p:sp>
        <p:nvSpPr>
          <p:cNvPr id="4" name="Slide Number Placeholder 3"/>
          <p:cNvSpPr>
            <a:spLocks noGrp="1"/>
          </p:cNvSpPr>
          <p:nvPr>
            <p:ph type="sldNum" sz="quarter" idx="5"/>
          </p:nvPr>
        </p:nvSpPr>
        <p:spPr/>
        <p:txBody>
          <a:bodyPr/>
          <a:lstStyle/>
          <a:p>
            <a:fld id="{2EAB6B55-2904-8649-9CC0-B0D0BD8881E7}" type="slidenum">
              <a:rPr lang="en-US" smtClean="0"/>
              <a:t>5</a:t>
            </a:fld>
            <a:endParaRPr lang="en-US"/>
          </a:p>
        </p:txBody>
      </p:sp>
    </p:spTree>
    <p:extLst>
      <p:ext uri="{BB962C8B-B14F-4D97-AF65-F5344CB8AC3E}">
        <p14:creationId xmlns:p14="http://schemas.microsoft.com/office/powerpoint/2010/main" val="114593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This is a possible correct representation.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i="0" u="none" strike="noStrike" kern="1200" baseline="0" dirty="0">
                <a:solidFill>
                  <a:schemeClr val="tx1"/>
                </a:solidFill>
                <a:latin typeface="+mn-lt"/>
                <a:ea typeface="+mn-ea"/>
                <a:cs typeface="+mn-cs"/>
              </a:rPr>
              <a:t>If children . . . </a:t>
            </a:r>
            <a:r>
              <a:rPr lang="en-US" sz="1200" b="0" i="0" u="none" strike="noStrike" kern="1200" baseline="0" dirty="0">
                <a:solidFill>
                  <a:schemeClr val="tx1"/>
                </a:solidFill>
                <a:latin typeface="+mn-lt"/>
                <a:ea typeface="+mn-ea"/>
                <a:cs typeface="+mn-cs"/>
              </a:rPr>
              <a:t>draw two objects aligned at the same starting point and identify their length as longer or shorter, then they have demonstrated they understand how to compare two items using measurable attributes.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Have these children . . . </a:t>
            </a:r>
            <a:r>
              <a:rPr lang="en-US" sz="1200" b="0" i="0" u="none" strike="noStrike" kern="1200" baseline="0" dirty="0">
                <a:solidFill>
                  <a:schemeClr val="tx1"/>
                </a:solidFill>
                <a:latin typeface="+mn-lt"/>
                <a:ea typeface="+mn-ea"/>
                <a:cs typeface="+mn-cs"/>
              </a:rPr>
              <a:t>explain why they lined up the objects to have the same starting point.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compare the lengths, how do you line up the objects?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6</a:t>
            </a:fld>
            <a:endParaRPr lang="en-US"/>
          </a:p>
        </p:txBody>
      </p:sp>
    </p:spTree>
    <p:extLst>
      <p:ext uri="{BB962C8B-B14F-4D97-AF65-F5344CB8AC3E}">
        <p14:creationId xmlns:p14="http://schemas.microsoft.com/office/powerpoint/2010/main" val="276644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This is a possible correct representation.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i="0" u="none" strike="noStrike" kern="1200" baseline="0" dirty="0">
                <a:solidFill>
                  <a:schemeClr val="tx1"/>
                </a:solidFill>
                <a:latin typeface="+mn-lt"/>
                <a:ea typeface="+mn-ea"/>
                <a:cs typeface="+mn-cs"/>
              </a:rPr>
              <a:t>If children . . . </a:t>
            </a:r>
            <a:r>
              <a:rPr lang="en-US" sz="1200" b="0" i="0" u="none" strike="noStrike" kern="1200" baseline="0" dirty="0">
                <a:solidFill>
                  <a:schemeClr val="tx1"/>
                </a:solidFill>
                <a:latin typeface="+mn-lt"/>
                <a:ea typeface="+mn-ea"/>
                <a:cs typeface="+mn-cs"/>
              </a:rPr>
              <a:t>correctly identify the longer object but do not line up the objects from the same starting point, they may not understand the importance of aligning the objects from the same starting point.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Activate prior knowledge . . . </a:t>
            </a:r>
            <a:r>
              <a:rPr lang="en-US" sz="1200" b="0" i="0" u="none" strike="noStrike" kern="1200" baseline="0" dirty="0">
                <a:solidFill>
                  <a:schemeClr val="tx1"/>
                </a:solidFill>
                <a:latin typeface="+mn-lt"/>
                <a:ea typeface="+mn-ea"/>
                <a:cs typeface="+mn-cs"/>
              </a:rPr>
              <a:t>by having these children compare the length of two pencils by aligning them.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compare the lengths, why do you need to line up the objects on the same end? </a:t>
            </a:r>
            <a:endParaRPr lang="en-US" sz="12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7</a:t>
            </a:fld>
            <a:endParaRPr lang="en-US"/>
          </a:p>
        </p:txBody>
      </p:sp>
    </p:spTree>
    <p:extLst>
      <p:ext uri="{BB962C8B-B14F-4D97-AF65-F5344CB8AC3E}">
        <p14:creationId xmlns:p14="http://schemas.microsoft.com/office/powerpoint/2010/main" val="365482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an incorrect representation where a student uses </a:t>
            </a:r>
            <a:r>
              <a:rPr lang="en-US" b="1">
                <a:latin typeface="Arial" panose="020B0604020202020204" pitchFamily="34" charset="0"/>
                <a:cs typeface="Arial" panose="020B0604020202020204" pitchFamily="34" charset="0"/>
              </a:rPr>
              <a:t>incorrect language.</a:t>
            </a:r>
            <a:endParaRPr lang="en-US" b="1" dirty="0">
              <a:latin typeface="Arial" panose="020B0604020202020204" pitchFamily="34" charset="0"/>
              <a:cs typeface="Arial" panose="020B0604020202020204" pitchFamily="34" charset="0"/>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If children . . . </a:t>
            </a:r>
            <a:r>
              <a:rPr lang="en-US" sz="1200" b="0" i="0" u="none" strike="noStrike" kern="1200" baseline="0" dirty="0">
                <a:solidFill>
                  <a:schemeClr val="tx1"/>
                </a:solidFill>
                <a:latin typeface="+mn-lt"/>
                <a:ea typeface="+mn-ea"/>
                <a:cs typeface="+mn-cs"/>
              </a:rPr>
              <a:t>use the labels </a:t>
            </a:r>
            <a:r>
              <a:rPr lang="en-US" sz="1200" b="0" i="1" u="none" strike="noStrike" kern="1200" baseline="0" dirty="0">
                <a:solidFill>
                  <a:schemeClr val="tx1"/>
                </a:solidFill>
                <a:latin typeface="+mn-lt"/>
                <a:ea typeface="+mn-ea"/>
                <a:cs typeface="+mn-cs"/>
              </a:rPr>
              <a:t>big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small, </a:t>
            </a:r>
            <a:r>
              <a:rPr lang="en-US" sz="1200" b="0" i="0" u="none" strike="noStrike" kern="1200" baseline="0" dirty="0">
                <a:solidFill>
                  <a:schemeClr val="tx1"/>
                </a:solidFill>
                <a:latin typeface="+mn-lt"/>
                <a:ea typeface="+mn-ea"/>
                <a:cs typeface="+mn-cs"/>
              </a:rPr>
              <a:t>they are not using the right words to communicate length.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 intervene . . . </a:t>
            </a:r>
            <a:r>
              <a:rPr lang="en-US" sz="1200" b="0" i="0" u="none" strike="noStrike" kern="1200" baseline="0" dirty="0">
                <a:solidFill>
                  <a:schemeClr val="tx1"/>
                </a:solidFill>
                <a:latin typeface="+mn-lt"/>
                <a:ea typeface="+mn-ea"/>
                <a:cs typeface="+mn-cs"/>
              </a:rPr>
              <a:t>by showing these children a 3 in. × 4 in. rectangle and a 1 in. × 6 in. rectangle. Ask children if </a:t>
            </a:r>
            <a:r>
              <a:rPr lang="en-US" sz="1200" b="0" i="1" u="none" strike="noStrike" kern="1200" baseline="0" dirty="0">
                <a:solidFill>
                  <a:schemeClr val="tx1"/>
                </a:solidFill>
                <a:latin typeface="+mn-lt"/>
                <a:ea typeface="+mn-ea"/>
                <a:cs typeface="+mn-cs"/>
              </a:rPr>
              <a:t>big </a:t>
            </a:r>
            <a:r>
              <a:rPr lang="en-US" sz="1200" b="0" i="0" u="none" strike="noStrike" kern="1200" baseline="0" dirty="0">
                <a:solidFill>
                  <a:schemeClr val="tx1"/>
                </a:solidFill>
                <a:latin typeface="+mn-lt"/>
                <a:ea typeface="+mn-ea"/>
                <a:cs typeface="+mn-cs"/>
              </a:rPr>
              <a:t>always means the longest length or if </a:t>
            </a:r>
            <a:r>
              <a:rPr lang="en-US" sz="1200" b="0" i="1" u="none" strike="noStrike" kern="1200" baseline="0" dirty="0">
                <a:solidFill>
                  <a:schemeClr val="tx1"/>
                </a:solidFill>
                <a:latin typeface="+mn-lt"/>
                <a:ea typeface="+mn-ea"/>
                <a:cs typeface="+mn-cs"/>
              </a:rPr>
              <a:t>big </a:t>
            </a:r>
            <a:r>
              <a:rPr lang="en-US" sz="1200" b="0" i="0" u="none" strike="noStrike" kern="1200" baseline="0" dirty="0">
                <a:solidFill>
                  <a:schemeClr val="tx1"/>
                </a:solidFill>
                <a:latin typeface="+mn-lt"/>
                <a:ea typeface="+mn-ea"/>
                <a:cs typeface="+mn-cs"/>
              </a:rPr>
              <a:t>has other meanings. Discuss the concept of length as measuring how long objects are.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What labels can you use to tell the lengths of objects? </a:t>
            </a:r>
            <a:endParaRPr lang="en-US" sz="12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8</a:t>
            </a:fld>
            <a:endParaRPr lang="en-US"/>
          </a:p>
        </p:txBody>
      </p:sp>
    </p:spTree>
    <p:extLst>
      <p:ext uri="{BB962C8B-B14F-4D97-AF65-F5344CB8AC3E}">
        <p14:creationId xmlns:p14="http://schemas.microsoft.com/office/powerpoint/2010/main" val="23479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Possible answer: If objects start at different points, one object can look like it is longer when it isn’t because there is space between where each object starts. </a:t>
            </a:r>
          </a:p>
        </p:txBody>
      </p:sp>
      <p:sp>
        <p:nvSpPr>
          <p:cNvPr id="4" name="Slide Number Placeholder 3"/>
          <p:cNvSpPr>
            <a:spLocks noGrp="1"/>
          </p:cNvSpPr>
          <p:nvPr>
            <p:ph type="sldNum" sz="quarter" idx="5"/>
          </p:nvPr>
        </p:nvSpPr>
        <p:spPr/>
        <p:txBody>
          <a:bodyPr/>
          <a:lstStyle/>
          <a:p>
            <a:fld id="{2EAB6B55-2904-8649-9CC0-B0D0BD8881E7}" type="slidenum">
              <a:rPr lang="en-US" smtClean="0"/>
              <a:t>9</a:t>
            </a:fld>
            <a:endParaRPr lang="en-US"/>
          </a:p>
        </p:txBody>
      </p:sp>
    </p:spTree>
    <p:extLst>
      <p:ext uri="{BB962C8B-B14F-4D97-AF65-F5344CB8AC3E}">
        <p14:creationId xmlns:p14="http://schemas.microsoft.com/office/powerpoint/2010/main" val="403110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0788-BA29-1745-8995-921C0E628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62335-5DEC-4C4F-8D5F-24F41F0C5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A7DA8C-E1C7-1C44-8491-EF0342F2B8A1}"/>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5" name="Footer Placeholder 4">
            <a:extLst>
              <a:ext uri="{FF2B5EF4-FFF2-40B4-BE49-F238E27FC236}">
                <a16:creationId xmlns:a16="http://schemas.microsoft.com/office/drawing/2014/main" id="{E88AEDBF-464F-B242-B705-2EBF9D245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BBF65-96DE-4B4D-B29B-F017FD0513A4}"/>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8772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EC29-0F71-C04C-81CA-446D3B69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D606A-84A1-AA46-8078-E00CDAB19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A815-0244-D541-BB20-2B536A3CF8BF}"/>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5" name="Footer Placeholder 4">
            <a:extLst>
              <a:ext uri="{FF2B5EF4-FFF2-40B4-BE49-F238E27FC236}">
                <a16:creationId xmlns:a16="http://schemas.microsoft.com/office/drawing/2014/main" id="{7A519A59-3F03-A342-803A-00A98DB14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447B0-0487-0242-A9A6-8B3ACB5E7D5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280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6CD50-9DB7-294F-B472-505A377809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3F26F-A08D-3547-80C3-BE729297F2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7100A-8030-7844-AC45-114E51BDC230}"/>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5" name="Footer Placeholder 4">
            <a:extLst>
              <a:ext uri="{FF2B5EF4-FFF2-40B4-BE49-F238E27FC236}">
                <a16:creationId xmlns:a16="http://schemas.microsoft.com/office/drawing/2014/main" id="{C21FFB23-DE4B-CC47-8825-A909A696F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C5F0F-F177-D242-8342-759BFE6C6651}"/>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393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E19-6214-8448-A4E6-03B830A5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84CFE-EF35-2F41-8C92-066A2DE10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61ABD-D3A8-4644-AB86-875E70545DC3}"/>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5" name="Footer Placeholder 4">
            <a:extLst>
              <a:ext uri="{FF2B5EF4-FFF2-40B4-BE49-F238E27FC236}">
                <a16:creationId xmlns:a16="http://schemas.microsoft.com/office/drawing/2014/main" id="{1B12E669-DA42-CF49-82F4-DF8824452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B67FA-9F80-CA43-A5E6-B98BD47FBF53}"/>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56436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0D3-94C3-4040-8B9F-02BFC3CE5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E14997-68AE-AB4C-B603-8A84452F2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853E8-B914-A343-96DD-C08BAAEC8621}"/>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5" name="Footer Placeholder 4">
            <a:extLst>
              <a:ext uri="{FF2B5EF4-FFF2-40B4-BE49-F238E27FC236}">
                <a16:creationId xmlns:a16="http://schemas.microsoft.com/office/drawing/2014/main" id="{1815EF98-BEBA-A340-9623-6E777BCB9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466E8-69CF-C444-B7F7-632A39F120A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9207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0E07-EFA1-0F44-A2E6-DF37CB7EE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5F994-24C3-F842-99B8-D513A9BAB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9FAE8-A48D-3845-8D3B-DEA15A11E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35F22-3383-FA49-AA44-824A8C6A2C93}"/>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6" name="Footer Placeholder 5">
            <a:extLst>
              <a:ext uri="{FF2B5EF4-FFF2-40B4-BE49-F238E27FC236}">
                <a16:creationId xmlns:a16="http://schemas.microsoft.com/office/drawing/2014/main" id="{7F05E4F8-E9BF-964C-8174-9D9F05806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F600D-DC9D-364C-8B47-0D7D7CD48078}"/>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49000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EAF6-04F5-FF45-B4D0-B4D07316C2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B5F1F-6872-D948-A961-79B79120D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F9AFE-7218-4B45-8B6D-CAC7FBD76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FA340-4669-024E-8582-612752D1A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C52B4-65CD-CB44-AA4C-E2101B4BE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4B715-9493-094D-8412-D51C07541CDC}"/>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8" name="Footer Placeholder 7">
            <a:extLst>
              <a:ext uri="{FF2B5EF4-FFF2-40B4-BE49-F238E27FC236}">
                <a16:creationId xmlns:a16="http://schemas.microsoft.com/office/drawing/2014/main" id="{EC6AA53F-B28E-D845-85F8-22FCB922E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1E5FF-257C-E143-AD72-B9D5BA25C49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44970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5A29-63EA-D143-9408-9FD67D196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B5113-F691-8147-88A4-6F0742B94A00}"/>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4" name="Footer Placeholder 3">
            <a:extLst>
              <a:ext uri="{FF2B5EF4-FFF2-40B4-BE49-F238E27FC236}">
                <a16:creationId xmlns:a16="http://schemas.microsoft.com/office/drawing/2014/main" id="{DBF3B6A3-8B91-4B43-BAEF-BC6B0D03D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1E11D-A8A2-334A-A259-A2DCDF1EC48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6385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770EA-F7EB-9841-B528-4B96DDA28B9D}"/>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3" name="Footer Placeholder 2">
            <a:extLst>
              <a:ext uri="{FF2B5EF4-FFF2-40B4-BE49-F238E27FC236}">
                <a16:creationId xmlns:a16="http://schemas.microsoft.com/office/drawing/2014/main" id="{903B4B10-AF4A-9D4D-8445-217E2203F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398EC-8CE9-0B4D-93C4-BDD64A6F567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38028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9848-0FCD-514B-84A5-AEE142C80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32033-F558-8B4C-BAD1-6790A17F7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46631-3992-4043-90A5-5CECDBA58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C70A6-CFB2-7641-964E-0BC93F9C0B6E}"/>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6" name="Footer Placeholder 5">
            <a:extLst>
              <a:ext uri="{FF2B5EF4-FFF2-40B4-BE49-F238E27FC236}">
                <a16:creationId xmlns:a16="http://schemas.microsoft.com/office/drawing/2014/main" id="{9865D7F4-E999-6844-9762-4B2BC0F0B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8FBF8-98B3-6347-B020-C4E3E63A41CB}"/>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98100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AEC5-42E5-F745-9A25-7BB9A3857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987D2-15B2-9546-9321-6E0CA4F7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E6E6DA-10E8-3D42-BBF6-C02B49F10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2A277-D611-4B46-A1B7-FFE60354F210}"/>
              </a:ext>
            </a:extLst>
          </p:cNvPr>
          <p:cNvSpPr>
            <a:spLocks noGrp="1"/>
          </p:cNvSpPr>
          <p:nvPr>
            <p:ph type="dt" sz="half" idx="10"/>
          </p:nvPr>
        </p:nvSpPr>
        <p:spPr/>
        <p:txBody>
          <a:bodyPr/>
          <a:lstStyle/>
          <a:p>
            <a:fld id="{3633BD49-CBBF-7C48-AF49-F7933EAFBB5E}" type="datetimeFigureOut">
              <a:rPr lang="en-US" smtClean="0"/>
              <a:t>4/3/2020</a:t>
            </a:fld>
            <a:endParaRPr lang="en-US"/>
          </a:p>
        </p:txBody>
      </p:sp>
      <p:sp>
        <p:nvSpPr>
          <p:cNvPr id="6" name="Footer Placeholder 5">
            <a:extLst>
              <a:ext uri="{FF2B5EF4-FFF2-40B4-BE49-F238E27FC236}">
                <a16:creationId xmlns:a16="http://schemas.microsoft.com/office/drawing/2014/main" id="{42096766-0B62-1E47-BDE6-287B6D6E4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DDA76-0F88-DB4C-840A-F9516E9B7C7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23294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D7952-616C-934E-B2E5-9BFC81320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2952-EC57-E345-ABF4-7159715CF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28653-FE9C-EB44-B209-231EF01D8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3BD49-CBBF-7C48-AF49-F7933EAFBB5E}" type="datetimeFigureOut">
              <a:rPr lang="en-US" smtClean="0"/>
              <a:t>4/3/2020</a:t>
            </a:fld>
            <a:endParaRPr lang="en-US"/>
          </a:p>
        </p:txBody>
      </p:sp>
      <p:sp>
        <p:nvSpPr>
          <p:cNvPr id="5" name="Footer Placeholder 4">
            <a:extLst>
              <a:ext uri="{FF2B5EF4-FFF2-40B4-BE49-F238E27FC236}">
                <a16:creationId xmlns:a16="http://schemas.microsoft.com/office/drawing/2014/main" id="{D5A4B14B-FD2C-CB43-9A96-840ACED78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E8C75-38E5-0845-8244-20C23ED77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2777-3BE1-1E47-AC23-F90528AC9908}" type="slidenum">
              <a:rPr lang="en-US" smtClean="0"/>
              <a:t>‹#›</a:t>
            </a:fld>
            <a:endParaRPr lang="en-US"/>
          </a:p>
        </p:txBody>
      </p:sp>
    </p:spTree>
    <p:extLst>
      <p:ext uri="{BB962C8B-B14F-4D97-AF65-F5344CB8AC3E}">
        <p14:creationId xmlns:p14="http://schemas.microsoft.com/office/powerpoint/2010/main" val="419363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7.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slide" Target="slide4.xml"/><Relationship Id="rId12"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8.xml"/><Relationship Id="rId4" Type="http://schemas.openxmlformats.org/officeDocument/2006/relationships/image" Target="../media/image10.png"/><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10B2892-0F78-AA4D-9147-959DA12D4B70}"/>
              </a:ext>
            </a:extLst>
          </p:cNvPr>
          <p:cNvPicPr>
            <a:picLocks noChangeAspect="1"/>
          </p:cNvPicPr>
          <p:nvPr/>
        </p:nvPicPr>
        <p:blipFill>
          <a:blip r:embed="rId3"/>
          <a:stretch>
            <a:fillRect/>
          </a:stretch>
        </p:blipFill>
        <p:spPr>
          <a:xfrm>
            <a:off x="3914555" y="1434939"/>
            <a:ext cx="4330700" cy="1117600"/>
          </a:xfrm>
          <a:prstGeom prst="rect">
            <a:avLst/>
          </a:prstGeom>
        </p:spPr>
      </p:pic>
      <p:sp>
        <p:nvSpPr>
          <p:cNvPr id="5" name="Rectangle 4">
            <a:extLst>
              <a:ext uri="{FF2B5EF4-FFF2-40B4-BE49-F238E27FC236}">
                <a16:creationId xmlns:a16="http://schemas.microsoft.com/office/drawing/2014/main" id="{E1845719-ECAA-DC40-8954-19DA4542CF54}"/>
              </a:ext>
            </a:extLst>
          </p:cNvPr>
          <p:cNvSpPr/>
          <p:nvPr/>
        </p:nvSpPr>
        <p:spPr>
          <a:xfrm>
            <a:off x="4077484" y="2870200"/>
            <a:ext cx="8114516" cy="1117600"/>
          </a:xfrm>
          <a:prstGeom prst="rect">
            <a:avLst/>
          </a:prstGeom>
          <a:solidFill>
            <a:srgbClr val="2C97DD"/>
          </a:solidFill>
          <a:ln>
            <a:noFill/>
          </a:ln>
        </p:spPr>
        <p:txBody>
          <a:bodyPr wrap="square" lIns="270000" tIns="360000" rIns="0" anchor="t">
            <a:noAutofit/>
          </a:bodyPr>
          <a:lstStyle/>
          <a:p>
            <a:pPr algn="l">
              <a:lnSpc>
                <a:spcPct val="50000"/>
              </a:lnSpc>
            </a:pPr>
            <a:r>
              <a:rPr lang="en-US" sz="2800" b="1" i="0" spc="0" dirty="0">
                <a:solidFill>
                  <a:schemeClr val="bg1"/>
                </a:solidFill>
                <a:latin typeface="Arial" panose="020B0604020202020204" pitchFamily="34" charset="0"/>
                <a:cs typeface="Arial" panose="020B0604020202020204" pitchFamily="34" charset="0"/>
              </a:rPr>
              <a:t>Spark Your Learning</a:t>
            </a:r>
          </a:p>
          <a:p>
            <a:pPr algn="ctr">
              <a:lnSpc>
                <a:spcPct val="20000"/>
              </a:lnSpc>
            </a:pPr>
            <a:endParaRPr lang="en-US" sz="1200" b="1" i="0" spc="0" dirty="0">
              <a:solidFill>
                <a:schemeClr val="bg1"/>
              </a:solidFill>
              <a:latin typeface="Arial" panose="020B0604020202020204" pitchFamily="34" charset="0"/>
              <a:cs typeface="Arial" panose="020B0604020202020204" pitchFamily="34" charset="0"/>
            </a:endParaRPr>
          </a:p>
          <a:p>
            <a:pPr>
              <a:lnSpc>
                <a:spcPct val="170000"/>
              </a:lnSpc>
            </a:pPr>
            <a:r>
              <a:rPr lang="en-US" sz="1200" b="1" dirty="0">
                <a:solidFill>
                  <a:schemeClr val="bg1"/>
                </a:solidFill>
                <a:latin typeface="Arial" panose="020B0604020202020204" pitchFamily="34" charset="0"/>
                <a:cs typeface="Arial" panose="020B0604020202020204" pitchFamily="34" charset="0"/>
              </a:rPr>
              <a:t>Grade 1 </a:t>
            </a:r>
            <a:r>
              <a:rPr lang="en-US" sz="800" b="1" baseline="30000" dirty="0">
                <a:solidFill>
                  <a:schemeClr val="bg1"/>
                </a:solidFill>
                <a:latin typeface="Arial Black" panose="020B0604020202020204" pitchFamily="34" charset="0"/>
                <a:cs typeface="Arial Black" panose="020B0604020202020204" pitchFamily="34" charset="0"/>
              </a:rPr>
              <a:t>•</a:t>
            </a:r>
            <a:r>
              <a:rPr lang="en-US" sz="1200" b="1" dirty="0">
                <a:solidFill>
                  <a:schemeClr val="bg1"/>
                </a:solidFill>
                <a:latin typeface="Arial" panose="020B0604020202020204" pitchFamily="34" charset="0"/>
                <a:cs typeface="Arial" panose="020B0604020202020204" pitchFamily="34" charset="0"/>
              </a:rPr>
              <a:t> Lesson 17.1 – Order Length</a:t>
            </a:r>
          </a:p>
        </p:txBody>
      </p:sp>
      <p:pic>
        <p:nvPicPr>
          <p:cNvPr id="6" name="Picture 5">
            <a:extLst>
              <a:ext uri="{FF2B5EF4-FFF2-40B4-BE49-F238E27FC236}">
                <a16:creationId xmlns:a16="http://schemas.microsoft.com/office/drawing/2014/main" id="{7BC2D55E-5250-E949-AEAE-C00519294705}"/>
              </a:ext>
            </a:extLst>
          </p:cNvPr>
          <p:cNvPicPr>
            <a:picLocks noChangeAspect="1"/>
          </p:cNvPicPr>
          <p:nvPr/>
        </p:nvPicPr>
        <p:blipFill>
          <a:blip r:embed="rId4">
            <a:alphaModFix/>
          </a:blip>
          <a:stretch>
            <a:fillRect/>
          </a:stretch>
        </p:blipFill>
        <p:spPr>
          <a:xfrm>
            <a:off x="11500538" y="3267256"/>
            <a:ext cx="383938" cy="383938"/>
          </a:xfrm>
          <a:prstGeom prst="rect">
            <a:avLst/>
          </a:prstGeom>
          <a:ln w="22225">
            <a:noFill/>
          </a:ln>
        </p:spPr>
      </p:pic>
      <p:pic>
        <p:nvPicPr>
          <p:cNvPr id="7" name="Picture 6">
            <a:extLst>
              <a:ext uri="{FF2B5EF4-FFF2-40B4-BE49-F238E27FC236}">
                <a16:creationId xmlns:a16="http://schemas.microsoft.com/office/drawing/2014/main" id="{E7ACFDA1-271C-AD41-AD5F-196F3D2211D6}"/>
              </a:ext>
            </a:extLst>
          </p:cNvPr>
          <p:cNvPicPr>
            <a:picLocks noChangeAspect="1"/>
          </p:cNvPicPr>
          <p:nvPr/>
        </p:nvPicPr>
        <p:blipFill>
          <a:blip r:embed="rId5"/>
          <a:stretch>
            <a:fillRect/>
          </a:stretch>
        </p:blipFill>
        <p:spPr>
          <a:xfrm>
            <a:off x="10553700" y="0"/>
            <a:ext cx="1638300" cy="1638300"/>
          </a:xfrm>
          <a:prstGeom prst="rect">
            <a:avLst/>
          </a:prstGeom>
        </p:spPr>
      </p:pic>
      <p:sp>
        <p:nvSpPr>
          <p:cNvPr id="8" name="Rectangle 7">
            <a:extLst>
              <a:ext uri="{FF2B5EF4-FFF2-40B4-BE49-F238E27FC236}">
                <a16:creationId xmlns:a16="http://schemas.microsoft.com/office/drawing/2014/main" id="{E3B0259F-0194-9F40-B42B-27F1122F93BD}"/>
              </a:ext>
            </a:extLst>
          </p:cNvPr>
          <p:cNvSpPr/>
          <p:nvPr/>
        </p:nvSpPr>
        <p:spPr>
          <a:xfrm>
            <a:off x="4077484" y="5796153"/>
            <a:ext cx="8114516" cy="1015663"/>
          </a:xfrm>
          <a:prstGeom prst="rect">
            <a:avLst/>
          </a:prstGeom>
        </p:spPr>
        <p:txBody>
          <a:bodyPr wrap="square">
            <a:spAutoFit/>
          </a:bodyPr>
          <a:lstStyle/>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Copyright © by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All rights reserved. No part of the material protected by this copyright may be reproduced or utilized in any form or by any means, electronic or mechanical, including photocopying, recording, broadcasting or by any other information storage and retrieval system, without written permission of the copyright owner unless such copying is expressly permitted by federal copyright law.</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pages that are specifically enabled by the program and indicated by the presence of the print icon may be printed and reproduced in classroom quantities by individual teachers using the corresponding student’s textbook or kit as the major vehicle for regular classroom instruction. Requests for information on other matters regarding duplication of this work should be submitted through our Permissions website at https://</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customercare.hmhco.com</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contactus</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Permissions.html</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or mailed to Houghton Mifflin Harcourt Publishing Company, Attn: Compliance, Contracts, and Licensing, 9400 </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Southpark</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Center Loop, Orlando, Florida 32819-8647.</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HOUGHTON MIFFLIN HARCOURT and the HMH Logo are trademarks and service marks of Houghton Mifflin Harcourt Publishing Company. You shall not display, disparage, dilute or taint Houghton Mifflin Harcourt trademarks and service marks or use any confusingly similar marks, or use Houghton Mifflin Harcourt marks in such a way that would misrepresent the identity of the owner. Any permitted use of Houghton Mifflin Harcourt trademarks and service marks inures to the benefit of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All other trademarks, service marks or registered trademarks appearing on Houghton Mifflin Harcourt Publishing Company websites are the trademarks or service marks of </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their respective owners.</a:t>
            </a:r>
            <a:endParaRPr lang="en-US" sz="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882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1189530"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249199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5" name="Rounded Rectangle 24">
            <a:hlinkClick r:id="rId5" action="ppaction://hlinksldjump"/>
            <a:extLst>
              <a:ext uri="{FF2B5EF4-FFF2-40B4-BE49-F238E27FC236}">
                <a16:creationId xmlns:a16="http://schemas.microsoft.com/office/drawing/2014/main" id="{6EFCD631-3F5D-AD43-BC8D-E4514006E667}"/>
              </a:ext>
            </a:extLst>
          </p:cNvPr>
          <p:cNvSpPr/>
          <p:nvPr/>
        </p:nvSpPr>
        <p:spPr>
          <a:xfrm>
            <a:off x="375780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6" action="ppaction://hlinksldjump"/>
            <a:extLst>
              <a:ext uri="{FF2B5EF4-FFF2-40B4-BE49-F238E27FC236}">
                <a16:creationId xmlns:a16="http://schemas.microsoft.com/office/drawing/2014/main" id="{3D0D91BA-D3E5-8042-AE69-9F413AD6D17E}"/>
              </a:ext>
            </a:extLst>
          </p:cNvPr>
          <p:cNvSpPr/>
          <p:nvPr/>
        </p:nvSpPr>
        <p:spPr>
          <a:xfrm>
            <a:off x="506027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7" action="ppaction://hlinksldjump"/>
            <a:extLst>
              <a:ext uri="{FF2B5EF4-FFF2-40B4-BE49-F238E27FC236}">
                <a16:creationId xmlns:a16="http://schemas.microsoft.com/office/drawing/2014/main" id="{0B5A8811-D4BD-0B40-85A1-B9BB418AE98F}"/>
              </a:ext>
            </a:extLst>
          </p:cNvPr>
          <p:cNvSpPr/>
          <p:nvPr/>
        </p:nvSpPr>
        <p:spPr>
          <a:xfrm>
            <a:off x="636273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8"/>
          <a:stretch>
            <a:fillRect/>
          </a:stretch>
        </p:blipFill>
        <p:spPr>
          <a:xfrm>
            <a:off x="10246804" y="263818"/>
            <a:ext cx="1663881" cy="389643"/>
          </a:xfrm>
          <a:prstGeom prst="rect">
            <a:avLst/>
          </a:prstGeom>
        </p:spPr>
      </p:pic>
      <p:sp>
        <p:nvSpPr>
          <p:cNvPr id="33" name="Rectangle 32">
            <a:extLst>
              <a:ext uri="{FF2B5EF4-FFF2-40B4-BE49-F238E27FC236}">
                <a16:creationId xmlns:a16="http://schemas.microsoft.com/office/drawing/2014/main" id="{EDFCCBF1-08F7-CB40-96B0-E33EB00DAD55}"/>
              </a:ext>
            </a:extLst>
          </p:cNvPr>
          <p:cNvSpPr/>
          <p:nvPr/>
        </p:nvSpPr>
        <p:spPr>
          <a:xfrm>
            <a:off x="0" y="155328"/>
            <a:ext cx="12192000" cy="553998"/>
          </a:xfrm>
          <a:prstGeom prst="rect">
            <a:avLst/>
          </a:prstGeom>
        </p:spPr>
        <p:txBody>
          <a:bodyPr wrap="square" lIns="396000">
            <a:spAutoFit/>
          </a:bodyPr>
          <a:lstStyle/>
          <a:p>
            <a:pPr algn="l"/>
            <a:r>
              <a:rPr lang="en-US" sz="3000" b="1" i="0" spc="0" dirty="0">
                <a:solidFill>
                  <a:schemeClr val="bg1"/>
                </a:solidFill>
                <a:latin typeface="Arial" panose="020B0604020202020204" pitchFamily="34" charset="0"/>
                <a:cs typeface="Arial" panose="020B0604020202020204" pitchFamily="34" charset="0"/>
              </a:rPr>
              <a:t>Spark Your Learning</a:t>
            </a:r>
          </a:p>
        </p:txBody>
      </p:sp>
      <p:sp>
        <p:nvSpPr>
          <p:cNvPr id="18" name="Rounded Rectangle 17">
            <a:hlinkClick r:id="rId9" action="ppaction://hlinksldjump"/>
            <a:extLst>
              <a:ext uri="{FF2B5EF4-FFF2-40B4-BE49-F238E27FC236}">
                <a16:creationId xmlns:a16="http://schemas.microsoft.com/office/drawing/2014/main" id="{4CFA18D3-2FB4-FE4D-80FC-2E64EAC2B498}"/>
              </a:ext>
            </a:extLst>
          </p:cNvPr>
          <p:cNvSpPr/>
          <p:nvPr/>
        </p:nvSpPr>
        <p:spPr>
          <a:xfrm>
            <a:off x="896765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9" name="Rounded Rectangle 18">
            <a:hlinkClick r:id="rId10" action="ppaction://hlinksldjump"/>
            <a:extLst>
              <a:ext uri="{FF2B5EF4-FFF2-40B4-BE49-F238E27FC236}">
                <a16:creationId xmlns:a16="http://schemas.microsoft.com/office/drawing/2014/main" id="{1BB02A02-1419-8C4E-AC16-D2A3217EAD80}"/>
              </a:ext>
            </a:extLst>
          </p:cNvPr>
          <p:cNvSpPr/>
          <p:nvPr/>
        </p:nvSpPr>
        <p:spPr>
          <a:xfrm>
            <a:off x="1027011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6" name="Rounded Rectangle 35">
            <a:hlinkClick r:id="rId11" action="ppaction://hlinksldjump"/>
            <a:extLst>
              <a:ext uri="{FF2B5EF4-FFF2-40B4-BE49-F238E27FC236}">
                <a16:creationId xmlns:a16="http://schemas.microsoft.com/office/drawing/2014/main" id="{DFE7CDF7-C973-1041-9F53-56709FCD0F55}"/>
              </a:ext>
            </a:extLst>
          </p:cNvPr>
          <p:cNvSpPr/>
          <p:nvPr/>
        </p:nvSpPr>
        <p:spPr>
          <a:xfrm>
            <a:off x="766519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17" name="TextBox 16">
            <a:extLst>
              <a:ext uri="{FF2B5EF4-FFF2-40B4-BE49-F238E27FC236}">
                <a16:creationId xmlns:a16="http://schemas.microsoft.com/office/drawing/2014/main" id="{4CC6103E-58BA-2A4E-8EC5-D5310D643C8E}"/>
              </a:ext>
            </a:extLst>
          </p:cNvPr>
          <p:cNvSpPr txBox="1"/>
          <p:nvPr/>
        </p:nvSpPr>
        <p:spPr>
          <a:xfrm>
            <a:off x="469854" y="1821915"/>
            <a:ext cx="7015467" cy="255454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How do you compare objects</a:t>
            </a:r>
          </a:p>
          <a:p>
            <a:r>
              <a:rPr lang="en-US" sz="3200" b="1" dirty="0">
                <a:latin typeface="Arial" panose="020B0604020202020204" pitchFamily="34" charset="0"/>
                <a:cs typeface="Arial" panose="020B0604020202020204" pitchFamily="34" charset="0"/>
              </a:rPr>
              <a:t>of different lengths?</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Draw a picture to show the </a:t>
            </a:r>
          </a:p>
          <a:p>
            <a:r>
              <a:rPr lang="en-US" sz="3200" b="1" dirty="0">
                <a:latin typeface="Arial" panose="020B0604020202020204" pitchFamily="34" charset="0"/>
                <a:cs typeface="Arial" panose="020B0604020202020204" pitchFamily="34" charset="0"/>
              </a:rPr>
              <a:t>objects.</a:t>
            </a:r>
          </a:p>
        </p:txBody>
      </p:sp>
      <p:sp>
        <p:nvSpPr>
          <p:cNvPr id="24" name="Rectangle 23">
            <a:extLst>
              <a:ext uri="{FF2B5EF4-FFF2-40B4-BE49-F238E27FC236}">
                <a16:creationId xmlns:a16="http://schemas.microsoft.com/office/drawing/2014/main" id="{8CE3EC56-46A2-46C9-B368-24527459DD10}"/>
              </a:ext>
            </a:extLst>
          </p:cNvPr>
          <p:cNvSpPr/>
          <p:nvPr/>
        </p:nvSpPr>
        <p:spPr>
          <a:xfrm rot="16200000">
            <a:off x="11191565" y="5431096"/>
            <a:ext cx="1768982" cy="281315"/>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 Image Credits: ©Houghton Mifflin Harcourt</a:t>
            </a:r>
            <a:endParaRPr lang="en-US" sz="600" kern="1200" dirty="0">
              <a:solidFill>
                <a:schemeClr val="tx1"/>
              </a:solidFill>
              <a:effectLst/>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EAB1510E-C190-4A22-8037-588CAB6D5FA0}"/>
              </a:ext>
            </a:extLst>
          </p:cNvPr>
          <p:cNvPicPr>
            <a:picLocks noChangeAspect="1"/>
          </p:cNvPicPr>
          <p:nvPr/>
        </p:nvPicPr>
        <p:blipFill>
          <a:blip r:embed="rId12"/>
          <a:srcRect/>
          <a:stretch/>
        </p:blipFill>
        <p:spPr>
          <a:xfrm>
            <a:off x="6663690" y="951732"/>
            <a:ext cx="5299710" cy="2222459"/>
          </a:xfrm>
          <a:prstGeom prst="rect">
            <a:avLst/>
          </a:prstGeom>
        </p:spPr>
      </p:pic>
    </p:spTree>
    <p:extLst>
      <p:ext uri="{BB962C8B-B14F-4D97-AF65-F5344CB8AC3E}">
        <p14:creationId xmlns:p14="http://schemas.microsoft.com/office/powerpoint/2010/main" val="4877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F816C6BF-DF18-EE4E-9A3F-720D87A2F5BE}"/>
              </a:ext>
            </a:extLst>
          </p:cNvPr>
          <p:cNvSpPr/>
          <p:nvPr/>
        </p:nvSpPr>
        <p:spPr>
          <a:xfrm>
            <a:off x="0" y="176106"/>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Get Motivated</a:t>
            </a:r>
          </a:p>
        </p:txBody>
      </p:sp>
      <p:sp>
        <p:nvSpPr>
          <p:cNvPr id="15" name="TextBox 14">
            <a:extLst>
              <a:ext uri="{FF2B5EF4-FFF2-40B4-BE49-F238E27FC236}">
                <a16:creationId xmlns:a16="http://schemas.microsoft.com/office/drawing/2014/main" id="{1D570D37-4E45-8941-901A-54AAB969EDCA}"/>
              </a:ext>
            </a:extLst>
          </p:cNvPr>
          <p:cNvSpPr txBox="1"/>
          <p:nvPr/>
        </p:nvSpPr>
        <p:spPr>
          <a:xfrm>
            <a:off x="318904" y="1405877"/>
            <a:ext cx="6081896" cy="2923108"/>
          </a:xfrm>
          <a:prstGeom prst="rect">
            <a:avLst/>
          </a:prstGeom>
          <a:noFill/>
        </p:spPr>
        <p:txBody>
          <a:bodyPr wrap="square" lIns="90000" rtlCol="0">
            <a:spAutoFit/>
          </a:bodyPr>
          <a:lstStyle/>
          <a:p>
            <a:pPr marL="285750" indent="-285750">
              <a:lnSpc>
                <a:spcPct val="130000"/>
              </a:lnSpc>
              <a:buFont typeface="Arial" panose="020B0604020202020204" pitchFamily="34" charset="0"/>
              <a:buChar char="•"/>
            </a:pPr>
            <a:r>
              <a:rPr lang="en-US" sz="2400" dirty="0">
                <a:solidFill>
                  <a:srgbClr val="4C4E50"/>
                </a:solidFill>
                <a:latin typeface="Arial" panose="020B0604020202020204" pitchFamily="34" charset="0"/>
                <a:cs typeface="Arial" panose="020B0604020202020204" pitchFamily="34" charset="0"/>
              </a:rPr>
              <a:t>How do you know when objects have length?</a:t>
            </a:r>
          </a:p>
          <a:p>
            <a:pPr marL="285750" indent="-285750">
              <a:lnSpc>
                <a:spcPct val="130000"/>
              </a:lnSpc>
              <a:buFont typeface="Arial" panose="020B0604020202020204" pitchFamily="34" charset="0"/>
              <a:buChar char="•"/>
            </a:pPr>
            <a:endParaRPr lang="en-US" sz="2400" dirty="0">
              <a:solidFill>
                <a:srgbClr val="4C4E50"/>
              </a:solidFill>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r>
              <a:rPr lang="en-US" sz="2400" dirty="0">
                <a:solidFill>
                  <a:srgbClr val="4C4E50"/>
                </a:solidFill>
                <a:latin typeface="Arial" panose="020B0604020202020204" pitchFamily="34" charset="0"/>
                <a:cs typeface="Arial" panose="020B0604020202020204" pitchFamily="34" charset="0"/>
              </a:rPr>
              <a:t>How can you measure the lengths of objects? </a:t>
            </a:r>
          </a:p>
          <a:p>
            <a:pPr>
              <a:lnSpc>
                <a:spcPct val="130000"/>
              </a:lnSpc>
            </a:pPr>
            <a:endParaRPr lang="en-US" sz="2400" dirty="0">
              <a:solidFill>
                <a:srgbClr val="4C4E50"/>
              </a:solidFill>
              <a:latin typeface="Arial" panose="020B0604020202020204" pitchFamily="34" charset="0"/>
              <a:cs typeface="Arial" panose="020B0604020202020204" pitchFamily="34" charset="0"/>
            </a:endParaRPr>
          </a:p>
        </p:txBody>
      </p:sp>
      <p:sp>
        <p:nvSpPr>
          <p:cNvPr id="28" name="Rounded Rectangle 27">
            <a:hlinkClick r:id="rId4" action="ppaction://hlinksldjump" highlightClick="1"/>
            <a:extLst>
              <a:ext uri="{FF2B5EF4-FFF2-40B4-BE49-F238E27FC236}">
                <a16:creationId xmlns:a16="http://schemas.microsoft.com/office/drawing/2014/main" id="{A68DE59A-10E3-9043-AA71-1AB87E9FBFC7}"/>
              </a:ext>
            </a:extLst>
          </p:cNvPr>
          <p:cNvSpPr/>
          <p:nvPr/>
        </p:nvSpPr>
        <p:spPr>
          <a:xfrm>
            <a:off x="1189530"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9" name="Rounded Rectangle 28">
            <a:hlinkClick r:id="rId5" action="ppaction://hlinksldjump"/>
            <a:extLst>
              <a:ext uri="{FF2B5EF4-FFF2-40B4-BE49-F238E27FC236}">
                <a16:creationId xmlns:a16="http://schemas.microsoft.com/office/drawing/2014/main" id="{46ABC97C-3302-F944-87E6-EBCDFED44FB2}"/>
              </a:ext>
            </a:extLst>
          </p:cNvPr>
          <p:cNvSpPr/>
          <p:nvPr/>
        </p:nvSpPr>
        <p:spPr>
          <a:xfrm>
            <a:off x="249199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0" name="Rounded Rectangle 29">
            <a:hlinkClick r:id="rId6" action="ppaction://hlinksldjump"/>
            <a:extLst>
              <a:ext uri="{FF2B5EF4-FFF2-40B4-BE49-F238E27FC236}">
                <a16:creationId xmlns:a16="http://schemas.microsoft.com/office/drawing/2014/main" id="{0D31263B-03CA-BF4A-BF04-8547D20C1B78}"/>
              </a:ext>
            </a:extLst>
          </p:cNvPr>
          <p:cNvSpPr/>
          <p:nvPr/>
        </p:nvSpPr>
        <p:spPr>
          <a:xfrm>
            <a:off x="375780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3" name="Rounded Rectangle 32">
            <a:hlinkClick r:id="rId7" action="ppaction://hlinksldjump"/>
            <a:extLst>
              <a:ext uri="{FF2B5EF4-FFF2-40B4-BE49-F238E27FC236}">
                <a16:creationId xmlns:a16="http://schemas.microsoft.com/office/drawing/2014/main" id="{FB62640F-EDDE-CB4C-AA3A-0340C91A28C1}"/>
              </a:ext>
            </a:extLst>
          </p:cNvPr>
          <p:cNvSpPr/>
          <p:nvPr/>
        </p:nvSpPr>
        <p:spPr>
          <a:xfrm>
            <a:off x="506027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4" name="Rounded Rectangle 33">
            <a:hlinkClick r:id="rId8" action="ppaction://hlinksldjump"/>
            <a:extLst>
              <a:ext uri="{FF2B5EF4-FFF2-40B4-BE49-F238E27FC236}">
                <a16:creationId xmlns:a16="http://schemas.microsoft.com/office/drawing/2014/main" id="{10ADBBE4-C647-3B47-B6C5-5D52A80053D1}"/>
              </a:ext>
            </a:extLst>
          </p:cNvPr>
          <p:cNvSpPr/>
          <p:nvPr/>
        </p:nvSpPr>
        <p:spPr>
          <a:xfrm>
            <a:off x="636273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5" name="Rounded Rectangle 34">
            <a:hlinkClick r:id="rId9" action="ppaction://hlinksldjump"/>
            <a:extLst>
              <a:ext uri="{FF2B5EF4-FFF2-40B4-BE49-F238E27FC236}">
                <a16:creationId xmlns:a16="http://schemas.microsoft.com/office/drawing/2014/main" id="{D88668ED-2723-1B4B-B7F9-8C6015219476}"/>
              </a:ext>
            </a:extLst>
          </p:cNvPr>
          <p:cNvSpPr/>
          <p:nvPr/>
        </p:nvSpPr>
        <p:spPr>
          <a:xfrm>
            <a:off x="896765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6" name="Rounded Rectangle 35">
            <a:hlinkClick r:id="rId10" action="ppaction://hlinksldjump"/>
            <a:extLst>
              <a:ext uri="{FF2B5EF4-FFF2-40B4-BE49-F238E27FC236}">
                <a16:creationId xmlns:a16="http://schemas.microsoft.com/office/drawing/2014/main" id="{903BBB3A-256D-CB44-BC50-CB0F2CED1F90}"/>
              </a:ext>
            </a:extLst>
          </p:cNvPr>
          <p:cNvSpPr/>
          <p:nvPr/>
        </p:nvSpPr>
        <p:spPr>
          <a:xfrm>
            <a:off x="1027011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7" name="Rounded Rectangle 36">
            <a:hlinkClick r:id="rId11" action="ppaction://hlinksldjump"/>
            <a:extLst>
              <a:ext uri="{FF2B5EF4-FFF2-40B4-BE49-F238E27FC236}">
                <a16:creationId xmlns:a16="http://schemas.microsoft.com/office/drawing/2014/main" id="{3643D926-517F-D547-A517-BCD91DD6AE1B}"/>
              </a:ext>
            </a:extLst>
          </p:cNvPr>
          <p:cNvSpPr/>
          <p:nvPr/>
        </p:nvSpPr>
        <p:spPr>
          <a:xfrm>
            <a:off x="766519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17" name="Picture 16">
            <a:extLst>
              <a:ext uri="{FF2B5EF4-FFF2-40B4-BE49-F238E27FC236}">
                <a16:creationId xmlns:a16="http://schemas.microsoft.com/office/drawing/2014/main" id="{B7938760-964C-4B9D-B359-05BEE19E341C}"/>
              </a:ext>
            </a:extLst>
          </p:cNvPr>
          <p:cNvPicPr>
            <a:picLocks noChangeAspect="1"/>
          </p:cNvPicPr>
          <p:nvPr/>
        </p:nvPicPr>
        <p:blipFill>
          <a:blip r:embed="rId12"/>
          <a:srcRect/>
          <a:stretch/>
        </p:blipFill>
        <p:spPr>
          <a:xfrm>
            <a:off x="6663690" y="951732"/>
            <a:ext cx="5299710" cy="2222459"/>
          </a:xfrm>
          <a:prstGeom prst="rect">
            <a:avLst/>
          </a:prstGeom>
        </p:spPr>
      </p:pic>
      <p:sp>
        <p:nvSpPr>
          <p:cNvPr id="19" name="Rectangle 18">
            <a:extLst>
              <a:ext uri="{FF2B5EF4-FFF2-40B4-BE49-F238E27FC236}">
                <a16:creationId xmlns:a16="http://schemas.microsoft.com/office/drawing/2014/main" id="{2F998DD0-8A54-4091-8AAF-4AA17E30021C}"/>
              </a:ext>
            </a:extLst>
          </p:cNvPr>
          <p:cNvSpPr/>
          <p:nvPr/>
        </p:nvSpPr>
        <p:spPr>
          <a:xfrm rot="16200000">
            <a:off x="11191565" y="5431096"/>
            <a:ext cx="1768982" cy="281315"/>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 Image Credits: ©Houghton Mifflin Harcourt</a:t>
            </a:r>
            <a:endParaRPr lang="en-US" sz="60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07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0E9DFC35-CDD1-F246-AE5A-1BBBD4F5EB11}"/>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Workspace</a:t>
            </a:r>
          </a:p>
        </p:txBody>
      </p:sp>
      <p:sp>
        <p:nvSpPr>
          <p:cNvPr id="15" name="TextBox 14">
            <a:extLst>
              <a:ext uri="{FF2B5EF4-FFF2-40B4-BE49-F238E27FC236}">
                <a16:creationId xmlns:a16="http://schemas.microsoft.com/office/drawing/2014/main" id="{4E96B489-3DFF-D441-85C6-89940E735801}"/>
              </a:ext>
            </a:extLst>
          </p:cNvPr>
          <p:cNvSpPr txBox="1"/>
          <p:nvPr/>
        </p:nvSpPr>
        <p:spPr>
          <a:xfrm>
            <a:off x="6564412" y="3327581"/>
            <a:ext cx="5484446" cy="224676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How do you compare objects</a:t>
            </a:r>
          </a:p>
          <a:p>
            <a:r>
              <a:rPr lang="en-US" sz="2800" b="1" dirty="0">
                <a:latin typeface="Arial" panose="020B0604020202020204" pitchFamily="34" charset="0"/>
                <a:cs typeface="Arial" panose="020B0604020202020204" pitchFamily="34" charset="0"/>
              </a:rPr>
              <a:t>of different lengths?</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Draw a picture to show the </a:t>
            </a:r>
          </a:p>
          <a:p>
            <a:r>
              <a:rPr lang="en-US" sz="2800" b="1" dirty="0">
                <a:latin typeface="Arial" panose="020B0604020202020204" pitchFamily="34" charset="0"/>
                <a:cs typeface="Arial" panose="020B0604020202020204" pitchFamily="34" charset="0"/>
              </a:rPr>
              <a:t>objects.</a:t>
            </a:r>
          </a:p>
        </p:txBody>
      </p:sp>
      <p:sp>
        <p:nvSpPr>
          <p:cNvPr id="28" name="Rounded Rectangle 27">
            <a:hlinkClick r:id="rId4" action="ppaction://hlinksldjump" highlightClick="1"/>
            <a:extLst>
              <a:ext uri="{FF2B5EF4-FFF2-40B4-BE49-F238E27FC236}">
                <a16:creationId xmlns:a16="http://schemas.microsoft.com/office/drawing/2014/main" id="{78B0B21F-C658-0141-B35E-54513312DC76}"/>
              </a:ext>
            </a:extLst>
          </p:cNvPr>
          <p:cNvSpPr/>
          <p:nvPr/>
        </p:nvSpPr>
        <p:spPr>
          <a:xfrm>
            <a:off x="1189530"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9" name="Rounded Rectangle 28">
            <a:hlinkClick r:id="rId5" action="ppaction://hlinksldjump"/>
            <a:extLst>
              <a:ext uri="{FF2B5EF4-FFF2-40B4-BE49-F238E27FC236}">
                <a16:creationId xmlns:a16="http://schemas.microsoft.com/office/drawing/2014/main" id="{A4C2D825-84A2-A64E-A374-34D5FCD3551D}"/>
              </a:ext>
            </a:extLst>
          </p:cNvPr>
          <p:cNvSpPr/>
          <p:nvPr/>
        </p:nvSpPr>
        <p:spPr>
          <a:xfrm>
            <a:off x="249199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0" name="Rounded Rectangle 29">
            <a:hlinkClick r:id="rId6" action="ppaction://hlinksldjump"/>
            <a:extLst>
              <a:ext uri="{FF2B5EF4-FFF2-40B4-BE49-F238E27FC236}">
                <a16:creationId xmlns:a16="http://schemas.microsoft.com/office/drawing/2014/main" id="{145D57B6-15CD-4146-AED0-339EC66AA7CC}"/>
              </a:ext>
            </a:extLst>
          </p:cNvPr>
          <p:cNvSpPr/>
          <p:nvPr/>
        </p:nvSpPr>
        <p:spPr>
          <a:xfrm>
            <a:off x="375780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4" name="Rounded Rectangle 33">
            <a:hlinkClick r:id="rId7" action="ppaction://hlinksldjump"/>
            <a:extLst>
              <a:ext uri="{FF2B5EF4-FFF2-40B4-BE49-F238E27FC236}">
                <a16:creationId xmlns:a16="http://schemas.microsoft.com/office/drawing/2014/main" id="{6F8FB865-E355-AE49-B405-221C19A4CF98}"/>
              </a:ext>
            </a:extLst>
          </p:cNvPr>
          <p:cNvSpPr/>
          <p:nvPr/>
        </p:nvSpPr>
        <p:spPr>
          <a:xfrm>
            <a:off x="506027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5" name="Rounded Rectangle 34">
            <a:hlinkClick r:id="rId8" action="ppaction://hlinksldjump"/>
            <a:extLst>
              <a:ext uri="{FF2B5EF4-FFF2-40B4-BE49-F238E27FC236}">
                <a16:creationId xmlns:a16="http://schemas.microsoft.com/office/drawing/2014/main" id="{7379E022-1373-2943-B301-B5101F66DF25}"/>
              </a:ext>
            </a:extLst>
          </p:cNvPr>
          <p:cNvSpPr/>
          <p:nvPr/>
        </p:nvSpPr>
        <p:spPr>
          <a:xfrm>
            <a:off x="636273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6" name="Rounded Rectangle 35">
            <a:hlinkClick r:id="rId9" action="ppaction://hlinksldjump"/>
            <a:extLst>
              <a:ext uri="{FF2B5EF4-FFF2-40B4-BE49-F238E27FC236}">
                <a16:creationId xmlns:a16="http://schemas.microsoft.com/office/drawing/2014/main" id="{6415DF0A-8FB0-644F-883D-8072CFE33F29}"/>
              </a:ext>
            </a:extLst>
          </p:cNvPr>
          <p:cNvSpPr/>
          <p:nvPr/>
        </p:nvSpPr>
        <p:spPr>
          <a:xfrm>
            <a:off x="896765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0" action="ppaction://hlinksldjump"/>
            <a:extLst>
              <a:ext uri="{FF2B5EF4-FFF2-40B4-BE49-F238E27FC236}">
                <a16:creationId xmlns:a16="http://schemas.microsoft.com/office/drawing/2014/main" id="{3AB27E53-13B7-AA4C-8D0F-D35DCD70CA50}"/>
              </a:ext>
            </a:extLst>
          </p:cNvPr>
          <p:cNvSpPr/>
          <p:nvPr/>
        </p:nvSpPr>
        <p:spPr>
          <a:xfrm>
            <a:off x="1027011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1" action="ppaction://hlinksldjump"/>
            <a:extLst>
              <a:ext uri="{FF2B5EF4-FFF2-40B4-BE49-F238E27FC236}">
                <a16:creationId xmlns:a16="http://schemas.microsoft.com/office/drawing/2014/main" id="{C84927F6-D032-1C4C-AE04-AB03BC10B39C}"/>
              </a:ext>
            </a:extLst>
          </p:cNvPr>
          <p:cNvSpPr/>
          <p:nvPr/>
        </p:nvSpPr>
        <p:spPr>
          <a:xfrm>
            <a:off x="766519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17" name="Picture 16">
            <a:extLst>
              <a:ext uri="{FF2B5EF4-FFF2-40B4-BE49-F238E27FC236}">
                <a16:creationId xmlns:a16="http://schemas.microsoft.com/office/drawing/2014/main" id="{1032CAB4-DDF3-224D-A599-6314480DD0AC}"/>
              </a:ext>
            </a:extLst>
          </p:cNvPr>
          <p:cNvPicPr>
            <a:picLocks noChangeAspect="1"/>
          </p:cNvPicPr>
          <p:nvPr/>
        </p:nvPicPr>
        <p:blipFill>
          <a:blip r:embed="rId12"/>
          <a:stretch>
            <a:fillRect/>
          </a:stretch>
        </p:blipFill>
        <p:spPr>
          <a:xfrm>
            <a:off x="137441" y="1060879"/>
            <a:ext cx="6313511" cy="5050809"/>
          </a:xfrm>
          <a:prstGeom prst="rect">
            <a:avLst/>
          </a:prstGeom>
        </p:spPr>
      </p:pic>
      <p:sp>
        <p:nvSpPr>
          <p:cNvPr id="22" name="Rectangle 21">
            <a:extLst>
              <a:ext uri="{FF2B5EF4-FFF2-40B4-BE49-F238E27FC236}">
                <a16:creationId xmlns:a16="http://schemas.microsoft.com/office/drawing/2014/main" id="{BCEEA5F5-BAC7-4576-B3EE-9B7F029D22ED}"/>
              </a:ext>
            </a:extLst>
          </p:cNvPr>
          <p:cNvSpPr/>
          <p:nvPr/>
        </p:nvSpPr>
        <p:spPr>
          <a:xfrm rot="16200000">
            <a:off x="11191565" y="5431096"/>
            <a:ext cx="1768982" cy="281315"/>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 Image Credits: ©Houghton Mifflin Harcourt</a:t>
            </a:r>
            <a:endParaRPr lang="en-US" sz="600" kern="1200" dirty="0">
              <a:solidFill>
                <a:schemeClr val="tx1"/>
              </a:solidFill>
              <a:effectLst/>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070BF832-F191-45E6-BDCD-F299FA18B8AE}"/>
              </a:ext>
            </a:extLst>
          </p:cNvPr>
          <p:cNvPicPr>
            <a:picLocks noChangeAspect="1"/>
          </p:cNvPicPr>
          <p:nvPr/>
        </p:nvPicPr>
        <p:blipFill>
          <a:blip r:embed="rId13"/>
          <a:srcRect/>
          <a:stretch/>
        </p:blipFill>
        <p:spPr>
          <a:xfrm>
            <a:off x="6663690" y="951732"/>
            <a:ext cx="5299710" cy="2222459"/>
          </a:xfrm>
          <a:prstGeom prst="rect">
            <a:avLst/>
          </a:prstGeom>
        </p:spPr>
      </p:pic>
    </p:spTree>
    <p:extLst>
      <p:ext uri="{BB962C8B-B14F-4D97-AF65-F5344CB8AC3E}">
        <p14:creationId xmlns:p14="http://schemas.microsoft.com/office/powerpoint/2010/main" val="181258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C864E1D2-E5EF-A840-9991-18B44F55060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Persevere</a:t>
            </a:r>
          </a:p>
        </p:txBody>
      </p:sp>
      <p:sp>
        <p:nvSpPr>
          <p:cNvPr id="15" name="TextBox 14">
            <a:extLst>
              <a:ext uri="{FF2B5EF4-FFF2-40B4-BE49-F238E27FC236}">
                <a16:creationId xmlns:a16="http://schemas.microsoft.com/office/drawing/2014/main" id="{A5899A4C-1204-D843-A931-62C7B05342B6}"/>
              </a:ext>
            </a:extLst>
          </p:cNvPr>
          <p:cNvSpPr txBox="1"/>
          <p:nvPr/>
        </p:nvSpPr>
        <p:spPr>
          <a:xfrm>
            <a:off x="318904" y="1102213"/>
            <a:ext cx="6081896" cy="2076979"/>
          </a:xfrm>
          <a:prstGeom prst="rect">
            <a:avLst/>
          </a:prstGeom>
          <a:noFill/>
        </p:spPr>
        <p:txBody>
          <a:bodyPr wrap="square" rtlCol="0">
            <a:spAutoFit/>
          </a:bodyPr>
          <a:lstStyle/>
          <a:p>
            <a:pPr>
              <a:lnSpc>
                <a:spcPct val="150000"/>
              </a:lnSpc>
            </a:pPr>
            <a:r>
              <a:rPr lang="en-US" dirty="0">
                <a:solidFill>
                  <a:srgbClr val="4C4E50"/>
                </a:solidFill>
                <a:latin typeface="Arial" panose="020B0604020202020204" pitchFamily="34" charset="0"/>
                <a:cs typeface="Arial" panose="020B0604020202020204" pitchFamily="34" charset="0"/>
              </a:rPr>
              <a:t>How will you use the objects you choose as tools to compare length? </a:t>
            </a:r>
          </a:p>
          <a:p>
            <a:pPr>
              <a:lnSpc>
                <a:spcPct val="150000"/>
              </a:lnSpc>
            </a:pPr>
            <a:endParaRPr lang="en-US" dirty="0">
              <a:solidFill>
                <a:srgbClr val="4C4E50"/>
              </a:solidFill>
              <a:latin typeface="Arial" panose="020B0604020202020204" pitchFamily="34" charset="0"/>
              <a:cs typeface="Arial" panose="020B0604020202020204" pitchFamily="34" charset="0"/>
            </a:endParaRPr>
          </a:p>
          <a:p>
            <a:pPr>
              <a:lnSpc>
                <a:spcPct val="150000"/>
              </a:lnSpc>
            </a:pPr>
            <a:r>
              <a:rPr lang="en-US" dirty="0">
                <a:solidFill>
                  <a:srgbClr val="4C4E50"/>
                </a:solidFill>
                <a:latin typeface="Arial" panose="020B0604020202020204" pitchFamily="34" charset="0"/>
                <a:cs typeface="Arial" panose="020B0604020202020204" pitchFamily="34" charset="0"/>
              </a:rPr>
              <a:t>How do you know an object is longer?</a:t>
            </a:r>
            <a:endParaRPr lang="en-IE" dirty="0">
              <a:solidFill>
                <a:srgbClr val="4C4E50"/>
              </a:solidFill>
              <a:latin typeface="Arial" panose="020B0604020202020204" pitchFamily="34" charset="0"/>
              <a:cs typeface="Arial" panose="020B0604020202020204" pitchFamily="34" charset="0"/>
            </a:endParaRPr>
          </a:p>
          <a:p>
            <a:pPr>
              <a:lnSpc>
                <a:spcPct val="130000"/>
              </a:lnSpc>
            </a:pPr>
            <a:endParaRPr lang="en-US" dirty="0">
              <a:solidFill>
                <a:srgbClr val="4C4E50"/>
              </a:solidFill>
              <a:latin typeface="Arial" panose="020B0604020202020204" pitchFamily="34" charset="0"/>
              <a:cs typeface="Arial" panose="020B0604020202020204" pitchFamily="34" charset="0"/>
            </a:endParaRPr>
          </a:p>
        </p:txBody>
      </p:sp>
      <p:sp>
        <p:nvSpPr>
          <p:cNvPr id="28" name="Rounded Rectangle 27">
            <a:hlinkClick r:id="rId4" action="ppaction://hlinksldjump" highlightClick="1"/>
            <a:extLst>
              <a:ext uri="{FF2B5EF4-FFF2-40B4-BE49-F238E27FC236}">
                <a16:creationId xmlns:a16="http://schemas.microsoft.com/office/drawing/2014/main" id="{40056773-AD50-0C4A-9981-2567367A8AD7}"/>
              </a:ext>
            </a:extLst>
          </p:cNvPr>
          <p:cNvSpPr/>
          <p:nvPr/>
        </p:nvSpPr>
        <p:spPr>
          <a:xfrm>
            <a:off x="1189530"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9" name="Rounded Rectangle 28">
            <a:hlinkClick r:id="rId5" action="ppaction://hlinksldjump"/>
            <a:extLst>
              <a:ext uri="{FF2B5EF4-FFF2-40B4-BE49-F238E27FC236}">
                <a16:creationId xmlns:a16="http://schemas.microsoft.com/office/drawing/2014/main" id="{7CD88E9C-ADE6-284F-91BC-62AD4F694DF8}"/>
              </a:ext>
            </a:extLst>
          </p:cNvPr>
          <p:cNvSpPr/>
          <p:nvPr/>
        </p:nvSpPr>
        <p:spPr>
          <a:xfrm>
            <a:off x="249199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0" name="Rounded Rectangle 29">
            <a:hlinkClick r:id="rId6" action="ppaction://hlinksldjump"/>
            <a:extLst>
              <a:ext uri="{FF2B5EF4-FFF2-40B4-BE49-F238E27FC236}">
                <a16:creationId xmlns:a16="http://schemas.microsoft.com/office/drawing/2014/main" id="{596A0F95-B0FF-EB43-90A7-49707F220B4F}"/>
              </a:ext>
            </a:extLst>
          </p:cNvPr>
          <p:cNvSpPr/>
          <p:nvPr/>
        </p:nvSpPr>
        <p:spPr>
          <a:xfrm>
            <a:off x="375780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4" name="Rounded Rectangle 33">
            <a:hlinkClick r:id="rId7" action="ppaction://hlinksldjump"/>
            <a:extLst>
              <a:ext uri="{FF2B5EF4-FFF2-40B4-BE49-F238E27FC236}">
                <a16:creationId xmlns:a16="http://schemas.microsoft.com/office/drawing/2014/main" id="{D50EB74F-6C54-9348-BC0A-244D67A311E2}"/>
              </a:ext>
            </a:extLst>
          </p:cNvPr>
          <p:cNvSpPr/>
          <p:nvPr/>
        </p:nvSpPr>
        <p:spPr>
          <a:xfrm>
            <a:off x="506027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5" name="Rounded Rectangle 34">
            <a:hlinkClick r:id="rId8" action="ppaction://hlinksldjump"/>
            <a:extLst>
              <a:ext uri="{FF2B5EF4-FFF2-40B4-BE49-F238E27FC236}">
                <a16:creationId xmlns:a16="http://schemas.microsoft.com/office/drawing/2014/main" id="{49A2F8F7-3F84-F44E-9C13-F2AE0BF087D1}"/>
              </a:ext>
            </a:extLst>
          </p:cNvPr>
          <p:cNvSpPr/>
          <p:nvPr/>
        </p:nvSpPr>
        <p:spPr>
          <a:xfrm>
            <a:off x="636273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6" name="Rounded Rectangle 35">
            <a:hlinkClick r:id="rId9" action="ppaction://hlinksldjump"/>
            <a:extLst>
              <a:ext uri="{FF2B5EF4-FFF2-40B4-BE49-F238E27FC236}">
                <a16:creationId xmlns:a16="http://schemas.microsoft.com/office/drawing/2014/main" id="{0D13B46D-B60C-D74F-AD37-24708FC254AB}"/>
              </a:ext>
            </a:extLst>
          </p:cNvPr>
          <p:cNvSpPr/>
          <p:nvPr/>
        </p:nvSpPr>
        <p:spPr>
          <a:xfrm>
            <a:off x="896765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0" action="ppaction://hlinksldjump"/>
            <a:extLst>
              <a:ext uri="{FF2B5EF4-FFF2-40B4-BE49-F238E27FC236}">
                <a16:creationId xmlns:a16="http://schemas.microsoft.com/office/drawing/2014/main" id="{61C71D5E-AE98-0145-96F7-D0EC92BD48D4}"/>
              </a:ext>
            </a:extLst>
          </p:cNvPr>
          <p:cNvSpPr/>
          <p:nvPr/>
        </p:nvSpPr>
        <p:spPr>
          <a:xfrm>
            <a:off x="1027011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1" action="ppaction://hlinksldjump"/>
            <a:extLst>
              <a:ext uri="{FF2B5EF4-FFF2-40B4-BE49-F238E27FC236}">
                <a16:creationId xmlns:a16="http://schemas.microsoft.com/office/drawing/2014/main" id="{1074B895-5A66-9F40-82F2-7A4B930866DB}"/>
              </a:ext>
            </a:extLst>
          </p:cNvPr>
          <p:cNvSpPr/>
          <p:nvPr/>
        </p:nvSpPr>
        <p:spPr>
          <a:xfrm>
            <a:off x="766519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3" name="Rectangle 22">
            <a:extLst>
              <a:ext uri="{FF2B5EF4-FFF2-40B4-BE49-F238E27FC236}">
                <a16:creationId xmlns:a16="http://schemas.microsoft.com/office/drawing/2014/main" id="{BD17B93A-76E0-40DA-8039-D0DEA5225310}"/>
              </a:ext>
            </a:extLst>
          </p:cNvPr>
          <p:cNvSpPr/>
          <p:nvPr/>
        </p:nvSpPr>
        <p:spPr>
          <a:xfrm rot="16200000">
            <a:off x="11191565" y="5431096"/>
            <a:ext cx="1768982" cy="281315"/>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 Image Credits: ©Houghton Mifflin Harcourt</a:t>
            </a:r>
            <a:endParaRPr lang="en-US" sz="600" kern="1200" dirty="0">
              <a:solidFill>
                <a:schemeClr val="tx1"/>
              </a:solidFill>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0BE2A53-2E40-41CB-A018-D23585FBB1CB}"/>
              </a:ext>
            </a:extLst>
          </p:cNvPr>
          <p:cNvSpPr txBox="1"/>
          <p:nvPr/>
        </p:nvSpPr>
        <p:spPr>
          <a:xfrm>
            <a:off x="6564412" y="3327581"/>
            <a:ext cx="5484446" cy="224676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How do you compare objects</a:t>
            </a:r>
          </a:p>
          <a:p>
            <a:r>
              <a:rPr lang="en-US" sz="2800" b="1" dirty="0">
                <a:latin typeface="Arial" panose="020B0604020202020204" pitchFamily="34" charset="0"/>
                <a:cs typeface="Arial" panose="020B0604020202020204" pitchFamily="34" charset="0"/>
              </a:rPr>
              <a:t>of different lengths?</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Draw a picture to show the </a:t>
            </a:r>
          </a:p>
          <a:p>
            <a:r>
              <a:rPr lang="en-US" sz="2800" b="1" dirty="0">
                <a:latin typeface="Arial" panose="020B0604020202020204" pitchFamily="34" charset="0"/>
                <a:cs typeface="Arial" panose="020B0604020202020204" pitchFamily="34" charset="0"/>
              </a:rPr>
              <a:t>objects.</a:t>
            </a:r>
          </a:p>
        </p:txBody>
      </p:sp>
      <p:pic>
        <p:nvPicPr>
          <p:cNvPr id="25" name="Picture 24">
            <a:extLst>
              <a:ext uri="{FF2B5EF4-FFF2-40B4-BE49-F238E27FC236}">
                <a16:creationId xmlns:a16="http://schemas.microsoft.com/office/drawing/2014/main" id="{BA305550-F1AC-4E83-ABC0-745BAD4DA7FA}"/>
              </a:ext>
            </a:extLst>
          </p:cNvPr>
          <p:cNvPicPr>
            <a:picLocks noChangeAspect="1"/>
          </p:cNvPicPr>
          <p:nvPr/>
        </p:nvPicPr>
        <p:blipFill>
          <a:blip r:embed="rId12"/>
          <a:srcRect/>
          <a:stretch/>
        </p:blipFill>
        <p:spPr>
          <a:xfrm>
            <a:off x="6663690" y="951732"/>
            <a:ext cx="5299710" cy="2222459"/>
          </a:xfrm>
          <a:prstGeom prst="rect">
            <a:avLst/>
          </a:prstGeom>
        </p:spPr>
      </p:pic>
    </p:spTree>
    <p:extLst>
      <p:ext uri="{BB962C8B-B14F-4D97-AF65-F5344CB8AC3E}">
        <p14:creationId xmlns:p14="http://schemas.microsoft.com/office/powerpoint/2010/main" val="30729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49CB2A27-DB4A-5646-BE7C-B811976C6C6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9539EFF0-8C77-C145-B52F-52CB7E1DB3E6}"/>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 this student’s work. Do you think this student is correct? Why or why not? </a:t>
            </a:r>
          </a:p>
        </p:txBody>
      </p:sp>
      <p:sp>
        <p:nvSpPr>
          <p:cNvPr id="28" name="Rounded Rectangle 27">
            <a:hlinkClick r:id="rId4" action="ppaction://hlinksldjump" highlightClick="1"/>
            <a:extLst>
              <a:ext uri="{FF2B5EF4-FFF2-40B4-BE49-F238E27FC236}">
                <a16:creationId xmlns:a16="http://schemas.microsoft.com/office/drawing/2014/main" id="{AD244988-9D3F-9746-A115-FE8A197A2C19}"/>
              </a:ext>
            </a:extLst>
          </p:cNvPr>
          <p:cNvSpPr/>
          <p:nvPr/>
        </p:nvSpPr>
        <p:spPr>
          <a:xfrm>
            <a:off x="1189530"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9" name="Rounded Rectangle 28">
            <a:hlinkClick r:id="rId5" action="ppaction://hlinksldjump"/>
            <a:extLst>
              <a:ext uri="{FF2B5EF4-FFF2-40B4-BE49-F238E27FC236}">
                <a16:creationId xmlns:a16="http://schemas.microsoft.com/office/drawing/2014/main" id="{59CD8A29-6091-4142-BFD7-3BA5B01CF3A0}"/>
              </a:ext>
            </a:extLst>
          </p:cNvPr>
          <p:cNvSpPr/>
          <p:nvPr/>
        </p:nvSpPr>
        <p:spPr>
          <a:xfrm>
            <a:off x="249199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0" name="Rounded Rectangle 29">
            <a:hlinkClick r:id="rId6" action="ppaction://hlinksldjump"/>
            <a:extLst>
              <a:ext uri="{FF2B5EF4-FFF2-40B4-BE49-F238E27FC236}">
                <a16:creationId xmlns:a16="http://schemas.microsoft.com/office/drawing/2014/main" id="{9CA86CCE-1325-C74C-9EAB-B43E4C2A73FC}"/>
              </a:ext>
            </a:extLst>
          </p:cNvPr>
          <p:cNvSpPr/>
          <p:nvPr/>
        </p:nvSpPr>
        <p:spPr>
          <a:xfrm>
            <a:off x="375780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2" name="Rounded Rectangle 31">
            <a:hlinkClick r:id="rId7" action="ppaction://hlinksldjump"/>
            <a:extLst>
              <a:ext uri="{FF2B5EF4-FFF2-40B4-BE49-F238E27FC236}">
                <a16:creationId xmlns:a16="http://schemas.microsoft.com/office/drawing/2014/main" id="{BAAB2801-89D5-A448-9471-8AF9A21F3B79}"/>
              </a:ext>
            </a:extLst>
          </p:cNvPr>
          <p:cNvSpPr/>
          <p:nvPr/>
        </p:nvSpPr>
        <p:spPr>
          <a:xfrm>
            <a:off x="506027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3" name="Rounded Rectangle 32">
            <a:hlinkClick r:id="rId8" action="ppaction://hlinksldjump"/>
            <a:extLst>
              <a:ext uri="{FF2B5EF4-FFF2-40B4-BE49-F238E27FC236}">
                <a16:creationId xmlns:a16="http://schemas.microsoft.com/office/drawing/2014/main" id="{9DAECB70-8875-2E4D-A1F2-6E273A8A2EC8}"/>
              </a:ext>
            </a:extLst>
          </p:cNvPr>
          <p:cNvSpPr/>
          <p:nvPr/>
        </p:nvSpPr>
        <p:spPr>
          <a:xfrm>
            <a:off x="636273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4" name="Rounded Rectangle 33">
            <a:hlinkClick r:id="rId9" action="ppaction://hlinksldjump"/>
            <a:extLst>
              <a:ext uri="{FF2B5EF4-FFF2-40B4-BE49-F238E27FC236}">
                <a16:creationId xmlns:a16="http://schemas.microsoft.com/office/drawing/2014/main" id="{3668E5CA-B111-D84E-BA52-E1785ECA9F62}"/>
              </a:ext>
            </a:extLst>
          </p:cNvPr>
          <p:cNvSpPr/>
          <p:nvPr/>
        </p:nvSpPr>
        <p:spPr>
          <a:xfrm>
            <a:off x="896765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5" name="Rounded Rectangle 34">
            <a:hlinkClick r:id="rId10" action="ppaction://hlinksldjump"/>
            <a:extLst>
              <a:ext uri="{FF2B5EF4-FFF2-40B4-BE49-F238E27FC236}">
                <a16:creationId xmlns:a16="http://schemas.microsoft.com/office/drawing/2014/main" id="{882E3C67-B750-EE4C-8475-39595E922400}"/>
              </a:ext>
            </a:extLst>
          </p:cNvPr>
          <p:cNvSpPr/>
          <p:nvPr/>
        </p:nvSpPr>
        <p:spPr>
          <a:xfrm>
            <a:off x="1027011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6" name="Rounded Rectangle 35">
            <a:hlinkClick r:id="rId11" action="ppaction://hlinksldjump"/>
            <a:extLst>
              <a:ext uri="{FF2B5EF4-FFF2-40B4-BE49-F238E27FC236}">
                <a16:creationId xmlns:a16="http://schemas.microsoft.com/office/drawing/2014/main" id="{CA7EB496-0495-2549-9018-B98043361E32}"/>
              </a:ext>
            </a:extLst>
          </p:cNvPr>
          <p:cNvSpPr/>
          <p:nvPr/>
        </p:nvSpPr>
        <p:spPr>
          <a:xfrm>
            <a:off x="766519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3" name="Picture 2">
            <a:extLst>
              <a:ext uri="{FF2B5EF4-FFF2-40B4-BE49-F238E27FC236}">
                <a16:creationId xmlns:a16="http://schemas.microsoft.com/office/drawing/2014/main" id="{2D4B289A-07BB-4D48-B98E-A4169076DA00}"/>
              </a:ext>
            </a:extLst>
          </p:cNvPr>
          <p:cNvPicPr>
            <a:picLocks noChangeAspect="1"/>
          </p:cNvPicPr>
          <p:nvPr/>
        </p:nvPicPr>
        <p:blipFill>
          <a:blip r:embed="rId12"/>
          <a:srcRect/>
          <a:stretch/>
        </p:blipFill>
        <p:spPr>
          <a:xfrm>
            <a:off x="4785360" y="2431197"/>
            <a:ext cx="7094846" cy="2429058"/>
          </a:xfrm>
          <a:prstGeom prst="rect">
            <a:avLst/>
          </a:prstGeom>
        </p:spPr>
      </p:pic>
      <p:sp>
        <p:nvSpPr>
          <p:cNvPr id="17" name="Rectangle 16">
            <a:extLst>
              <a:ext uri="{FF2B5EF4-FFF2-40B4-BE49-F238E27FC236}">
                <a16:creationId xmlns:a16="http://schemas.microsoft.com/office/drawing/2014/main" id="{CB5A5512-2F8A-4BC5-AFAF-AA2CB25C2062}"/>
              </a:ext>
            </a:extLst>
          </p:cNvPr>
          <p:cNvSpPr/>
          <p:nvPr/>
        </p:nvSpPr>
        <p:spPr>
          <a:xfrm rot="16200000">
            <a:off x="11191565" y="543109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spTree>
    <p:extLst>
      <p:ext uri="{BB962C8B-B14F-4D97-AF65-F5344CB8AC3E}">
        <p14:creationId xmlns:p14="http://schemas.microsoft.com/office/powerpoint/2010/main" val="49439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68D9E03D-509E-FD45-A761-51C6C2A0EB57}"/>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040572EE-2345-3445-B577-34656D62112B}"/>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 this student’s work. Do you think this student is correct? Why or why not? </a:t>
            </a:r>
          </a:p>
        </p:txBody>
      </p:sp>
      <p:sp>
        <p:nvSpPr>
          <p:cNvPr id="28" name="Rounded Rectangle 27">
            <a:hlinkClick r:id="rId4" action="ppaction://hlinksldjump" highlightClick="1"/>
            <a:extLst>
              <a:ext uri="{FF2B5EF4-FFF2-40B4-BE49-F238E27FC236}">
                <a16:creationId xmlns:a16="http://schemas.microsoft.com/office/drawing/2014/main" id="{28B85858-15C1-6340-8A4D-ABDD0C8B9784}"/>
              </a:ext>
            </a:extLst>
          </p:cNvPr>
          <p:cNvSpPr/>
          <p:nvPr/>
        </p:nvSpPr>
        <p:spPr>
          <a:xfrm>
            <a:off x="1189530"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9" name="Rounded Rectangle 28">
            <a:hlinkClick r:id="rId5" action="ppaction://hlinksldjump"/>
            <a:extLst>
              <a:ext uri="{FF2B5EF4-FFF2-40B4-BE49-F238E27FC236}">
                <a16:creationId xmlns:a16="http://schemas.microsoft.com/office/drawing/2014/main" id="{92092E42-3592-FE4E-BB91-90F5AA0BBD53}"/>
              </a:ext>
            </a:extLst>
          </p:cNvPr>
          <p:cNvSpPr/>
          <p:nvPr/>
        </p:nvSpPr>
        <p:spPr>
          <a:xfrm>
            <a:off x="249199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0" name="Rounded Rectangle 29">
            <a:hlinkClick r:id="rId6" action="ppaction://hlinksldjump"/>
            <a:extLst>
              <a:ext uri="{FF2B5EF4-FFF2-40B4-BE49-F238E27FC236}">
                <a16:creationId xmlns:a16="http://schemas.microsoft.com/office/drawing/2014/main" id="{595B81A2-4113-D147-A17E-5BB801D86944}"/>
              </a:ext>
            </a:extLst>
          </p:cNvPr>
          <p:cNvSpPr/>
          <p:nvPr/>
        </p:nvSpPr>
        <p:spPr>
          <a:xfrm>
            <a:off x="375780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2" name="Rounded Rectangle 31">
            <a:hlinkClick r:id="rId7" action="ppaction://hlinksldjump"/>
            <a:extLst>
              <a:ext uri="{FF2B5EF4-FFF2-40B4-BE49-F238E27FC236}">
                <a16:creationId xmlns:a16="http://schemas.microsoft.com/office/drawing/2014/main" id="{FF872405-0EB3-E544-BA74-D910C1645307}"/>
              </a:ext>
            </a:extLst>
          </p:cNvPr>
          <p:cNvSpPr/>
          <p:nvPr/>
        </p:nvSpPr>
        <p:spPr>
          <a:xfrm>
            <a:off x="506027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3" name="Rounded Rectangle 32">
            <a:hlinkClick r:id="rId8" action="ppaction://hlinksldjump"/>
            <a:extLst>
              <a:ext uri="{FF2B5EF4-FFF2-40B4-BE49-F238E27FC236}">
                <a16:creationId xmlns:a16="http://schemas.microsoft.com/office/drawing/2014/main" id="{225374E8-A0B5-914A-A91E-6687FA744202}"/>
              </a:ext>
            </a:extLst>
          </p:cNvPr>
          <p:cNvSpPr/>
          <p:nvPr/>
        </p:nvSpPr>
        <p:spPr>
          <a:xfrm>
            <a:off x="636273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4" name="Rounded Rectangle 33">
            <a:hlinkClick r:id="rId9" action="ppaction://hlinksldjump"/>
            <a:extLst>
              <a:ext uri="{FF2B5EF4-FFF2-40B4-BE49-F238E27FC236}">
                <a16:creationId xmlns:a16="http://schemas.microsoft.com/office/drawing/2014/main" id="{E2AD2DA4-CA61-9548-A305-07F8270A555F}"/>
              </a:ext>
            </a:extLst>
          </p:cNvPr>
          <p:cNvSpPr/>
          <p:nvPr/>
        </p:nvSpPr>
        <p:spPr>
          <a:xfrm>
            <a:off x="896765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5" name="Rounded Rectangle 34">
            <a:hlinkClick r:id="rId10" action="ppaction://hlinksldjump"/>
            <a:extLst>
              <a:ext uri="{FF2B5EF4-FFF2-40B4-BE49-F238E27FC236}">
                <a16:creationId xmlns:a16="http://schemas.microsoft.com/office/drawing/2014/main" id="{B4B02FAD-CBEE-9846-8A8E-D44086A1BFA3}"/>
              </a:ext>
            </a:extLst>
          </p:cNvPr>
          <p:cNvSpPr/>
          <p:nvPr/>
        </p:nvSpPr>
        <p:spPr>
          <a:xfrm>
            <a:off x="1027011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6" name="Rounded Rectangle 35">
            <a:hlinkClick r:id="rId11" action="ppaction://hlinksldjump"/>
            <a:extLst>
              <a:ext uri="{FF2B5EF4-FFF2-40B4-BE49-F238E27FC236}">
                <a16:creationId xmlns:a16="http://schemas.microsoft.com/office/drawing/2014/main" id="{73429B85-9328-9548-9688-719963264A42}"/>
              </a:ext>
            </a:extLst>
          </p:cNvPr>
          <p:cNvSpPr/>
          <p:nvPr/>
        </p:nvSpPr>
        <p:spPr>
          <a:xfrm>
            <a:off x="766519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3" name="Picture 2">
            <a:extLst>
              <a:ext uri="{FF2B5EF4-FFF2-40B4-BE49-F238E27FC236}">
                <a16:creationId xmlns:a16="http://schemas.microsoft.com/office/drawing/2014/main" id="{1E649DF3-8A9D-EE42-BEAA-5EA1558E873A}"/>
              </a:ext>
            </a:extLst>
          </p:cNvPr>
          <p:cNvPicPr>
            <a:picLocks noChangeAspect="1"/>
          </p:cNvPicPr>
          <p:nvPr/>
        </p:nvPicPr>
        <p:blipFill>
          <a:blip r:embed="rId12"/>
          <a:srcRect/>
          <a:stretch/>
        </p:blipFill>
        <p:spPr>
          <a:xfrm>
            <a:off x="4707408" y="2516349"/>
            <a:ext cx="7248997" cy="2333249"/>
          </a:xfrm>
          <a:prstGeom prst="rect">
            <a:avLst/>
          </a:prstGeom>
        </p:spPr>
      </p:pic>
      <p:sp>
        <p:nvSpPr>
          <p:cNvPr id="17" name="Rectangle 16">
            <a:extLst>
              <a:ext uri="{FF2B5EF4-FFF2-40B4-BE49-F238E27FC236}">
                <a16:creationId xmlns:a16="http://schemas.microsoft.com/office/drawing/2014/main" id="{863900FC-C80B-46DF-A26C-2863DBDC7435}"/>
              </a:ext>
            </a:extLst>
          </p:cNvPr>
          <p:cNvSpPr/>
          <p:nvPr/>
        </p:nvSpPr>
        <p:spPr>
          <a:xfrm rot="16200000">
            <a:off x="11191565" y="543109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spTree>
    <p:extLst>
      <p:ext uri="{BB962C8B-B14F-4D97-AF65-F5344CB8AC3E}">
        <p14:creationId xmlns:p14="http://schemas.microsoft.com/office/powerpoint/2010/main" val="422980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E4B38BF0-6914-6346-BA55-FC60B4A8F813}"/>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DC311DC8-DDB6-5345-B1F0-2EBA6EB31499}"/>
              </a:ext>
            </a:extLst>
          </p:cNvPr>
          <p:cNvSpPr txBox="1"/>
          <p:nvPr/>
        </p:nvSpPr>
        <p:spPr>
          <a:xfrm>
            <a:off x="318904" y="1065637"/>
            <a:ext cx="4347439" cy="7750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a:t>
            </a:r>
            <a:r>
              <a:rPr lang="en-IE" dirty="0">
                <a:solidFill>
                  <a:srgbClr val="4C4E50"/>
                </a:solidFill>
                <a:latin typeface="Arial" panose="020B0604020202020204" pitchFamily="34" charset="0"/>
                <a:cs typeface="Arial" panose="020B0604020202020204" pitchFamily="34" charset="0"/>
              </a:rPr>
              <a:t> </a:t>
            </a:r>
            <a:r>
              <a:rPr lang="en-IE" sz="1800" b="0" i="0" kern="1200" dirty="0">
                <a:solidFill>
                  <a:srgbClr val="4C4E50"/>
                </a:solidFill>
                <a:effectLst/>
                <a:latin typeface="Arial" panose="020B0604020202020204" pitchFamily="34" charset="0"/>
                <a:ea typeface="+mn-ea"/>
                <a:cs typeface="Arial" panose="020B0604020202020204" pitchFamily="34" charset="0"/>
              </a:rPr>
              <a:t>this student’s work. Do you think this student is correct? Why or why not? </a:t>
            </a:r>
          </a:p>
        </p:txBody>
      </p:sp>
      <p:sp>
        <p:nvSpPr>
          <p:cNvPr id="28" name="Rounded Rectangle 27">
            <a:hlinkClick r:id="rId4" action="ppaction://hlinksldjump" highlightClick="1"/>
            <a:extLst>
              <a:ext uri="{FF2B5EF4-FFF2-40B4-BE49-F238E27FC236}">
                <a16:creationId xmlns:a16="http://schemas.microsoft.com/office/drawing/2014/main" id="{E7C49FA7-1529-A54F-83C7-AED9DE259F57}"/>
              </a:ext>
            </a:extLst>
          </p:cNvPr>
          <p:cNvSpPr/>
          <p:nvPr/>
        </p:nvSpPr>
        <p:spPr>
          <a:xfrm>
            <a:off x="1189530"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9" name="Rounded Rectangle 28">
            <a:hlinkClick r:id="rId5" action="ppaction://hlinksldjump"/>
            <a:extLst>
              <a:ext uri="{FF2B5EF4-FFF2-40B4-BE49-F238E27FC236}">
                <a16:creationId xmlns:a16="http://schemas.microsoft.com/office/drawing/2014/main" id="{B23E83EB-32DB-8747-9119-F93DB5685039}"/>
              </a:ext>
            </a:extLst>
          </p:cNvPr>
          <p:cNvSpPr/>
          <p:nvPr/>
        </p:nvSpPr>
        <p:spPr>
          <a:xfrm>
            <a:off x="249199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0" name="Rounded Rectangle 29">
            <a:hlinkClick r:id="rId6" action="ppaction://hlinksldjump"/>
            <a:extLst>
              <a:ext uri="{FF2B5EF4-FFF2-40B4-BE49-F238E27FC236}">
                <a16:creationId xmlns:a16="http://schemas.microsoft.com/office/drawing/2014/main" id="{658653D5-B006-D94B-B8D2-983B542A3DEF}"/>
              </a:ext>
            </a:extLst>
          </p:cNvPr>
          <p:cNvSpPr/>
          <p:nvPr/>
        </p:nvSpPr>
        <p:spPr>
          <a:xfrm>
            <a:off x="375780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2" name="Rounded Rectangle 31">
            <a:hlinkClick r:id="rId7" action="ppaction://hlinksldjump"/>
            <a:extLst>
              <a:ext uri="{FF2B5EF4-FFF2-40B4-BE49-F238E27FC236}">
                <a16:creationId xmlns:a16="http://schemas.microsoft.com/office/drawing/2014/main" id="{023E8023-61B5-934B-AB3F-194DC7094BE7}"/>
              </a:ext>
            </a:extLst>
          </p:cNvPr>
          <p:cNvSpPr/>
          <p:nvPr/>
        </p:nvSpPr>
        <p:spPr>
          <a:xfrm>
            <a:off x="506027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3" name="Rounded Rectangle 32">
            <a:hlinkClick r:id="rId8" action="ppaction://hlinksldjump"/>
            <a:extLst>
              <a:ext uri="{FF2B5EF4-FFF2-40B4-BE49-F238E27FC236}">
                <a16:creationId xmlns:a16="http://schemas.microsoft.com/office/drawing/2014/main" id="{1083C870-4180-4E42-BF98-D48F53A12264}"/>
              </a:ext>
            </a:extLst>
          </p:cNvPr>
          <p:cNvSpPr/>
          <p:nvPr/>
        </p:nvSpPr>
        <p:spPr>
          <a:xfrm>
            <a:off x="636273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4" name="Rounded Rectangle 33">
            <a:hlinkClick r:id="rId9" action="ppaction://hlinksldjump"/>
            <a:extLst>
              <a:ext uri="{FF2B5EF4-FFF2-40B4-BE49-F238E27FC236}">
                <a16:creationId xmlns:a16="http://schemas.microsoft.com/office/drawing/2014/main" id="{9320A16A-5A0E-6A4E-B08A-61D9F6A6B35E}"/>
              </a:ext>
            </a:extLst>
          </p:cNvPr>
          <p:cNvSpPr/>
          <p:nvPr/>
        </p:nvSpPr>
        <p:spPr>
          <a:xfrm>
            <a:off x="896765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5" name="Rounded Rectangle 34">
            <a:hlinkClick r:id="rId10" action="ppaction://hlinksldjump"/>
            <a:extLst>
              <a:ext uri="{FF2B5EF4-FFF2-40B4-BE49-F238E27FC236}">
                <a16:creationId xmlns:a16="http://schemas.microsoft.com/office/drawing/2014/main" id="{9ED208F0-A233-F74B-8F45-D30CA537F2DC}"/>
              </a:ext>
            </a:extLst>
          </p:cNvPr>
          <p:cNvSpPr/>
          <p:nvPr/>
        </p:nvSpPr>
        <p:spPr>
          <a:xfrm>
            <a:off x="1027011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6" name="Rounded Rectangle 35">
            <a:hlinkClick r:id="rId11" action="ppaction://hlinksldjump"/>
            <a:extLst>
              <a:ext uri="{FF2B5EF4-FFF2-40B4-BE49-F238E27FC236}">
                <a16:creationId xmlns:a16="http://schemas.microsoft.com/office/drawing/2014/main" id="{19276BDB-2F95-3C42-912C-EE7D6F43DB6B}"/>
              </a:ext>
            </a:extLst>
          </p:cNvPr>
          <p:cNvSpPr/>
          <p:nvPr/>
        </p:nvSpPr>
        <p:spPr>
          <a:xfrm>
            <a:off x="766519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3" name="Picture 2">
            <a:extLst>
              <a:ext uri="{FF2B5EF4-FFF2-40B4-BE49-F238E27FC236}">
                <a16:creationId xmlns:a16="http://schemas.microsoft.com/office/drawing/2014/main" id="{AD956840-9F5A-3442-8216-50E0B8414CC7}"/>
              </a:ext>
            </a:extLst>
          </p:cNvPr>
          <p:cNvPicPr>
            <a:picLocks noChangeAspect="1"/>
          </p:cNvPicPr>
          <p:nvPr/>
        </p:nvPicPr>
        <p:blipFill>
          <a:blip r:embed="rId12"/>
          <a:srcRect/>
          <a:stretch/>
        </p:blipFill>
        <p:spPr>
          <a:xfrm>
            <a:off x="4803503" y="2412556"/>
            <a:ext cx="7112443" cy="2521468"/>
          </a:xfrm>
          <a:prstGeom prst="rect">
            <a:avLst/>
          </a:prstGeom>
        </p:spPr>
      </p:pic>
      <p:sp>
        <p:nvSpPr>
          <p:cNvPr id="16" name="Rectangle 15">
            <a:extLst>
              <a:ext uri="{FF2B5EF4-FFF2-40B4-BE49-F238E27FC236}">
                <a16:creationId xmlns:a16="http://schemas.microsoft.com/office/drawing/2014/main" id="{33974772-57D8-4907-B1BC-D02781A388DD}"/>
              </a:ext>
            </a:extLst>
          </p:cNvPr>
          <p:cNvSpPr/>
          <p:nvPr/>
        </p:nvSpPr>
        <p:spPr>
          <a:xfrm rot="16200000">
            <a:off x="11191565" y="543109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spTree>
    <p:extLst>
      <p:ext uri="{BB962C8B-B14F-4D97-AF65-F5344CB8AC3E}">
        <p14:creationId xmlns:p14="http://schemas.microsoft.com/office/powerpoint/2010/main" val="92279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ABEB7700-35C2-4A47-B7CB-1F305EB71CAE}"/>
              </a:ext>
            </a:extLst>
          </p:cNvPr>
          <p:cNvSpPr/>
          <p:nvPr/>
        </p:nvSpPr>
        <p:spPr>
          <a:xfrm>
            <a:off x="0" y="182830"/>
            <a:ext cx="11638344"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Share Your Thinking</a:t>
            </a:r>
          </a:p>
        </p:txBody>
      </p:sp>
      <p:pic>
        <p:nvPicPr>
          <p:cNvPr id="15" name="Picture 14" descr="A picture containing drawing&#10;&#10;Description automatically generated">
            <a:extLst>
              <a:ext uri="{FF2B5EF4-FFF2-40B4-BE49-F238E27FC236}">
                <a16:creationId xmlns:a16="http://schemas.microsoft.com/office/drawing/2014/main" id="{0466BAB0-8549-7046-B211-12686096BCA2}"/>
              </a:ext>
            </a:extLst>
          </p:cNvPr>
          <p:cNvPicPr>
            <a:picLocks noChangeAspect="1"/>
          </p:cNvPicPr>
          <p:nvPr/>
        </p:nvPicPr>
        <p:blipFill>
          <a:blip r:embed="rId4"/>
          <a:stretch>
            <a:fillRect/>
          </a:stretch>
        </p:blipFill>
        <p:spPr>
          <a:xfrm>
            <a:off x="4364656" y="192430"/>
            <a:ext cx="563841" cy="544398"/>
          </a:xfrm>
          <a:prstGeom prst="rect">
            <a:avLst/>
          </a:prstGeom>
        </p:spPr>
      </p:pic>
      <p:sp>
        <p:nvSpPr>
          <p:cNvPr id="16" name="Rounded Rectangle 15">
            <a:extLst>
              <a:ext uri="{FF2B5EF4-FFF2-40B4-BE49-F238E27FC236}">
                <a16:creationId xmlns:a16="http://schemas.microsoft.com/office/drawing/2014/main" id="{4D7933CA-3FEB-7B45-9B55-1B8951C416AD}"/>
              </a:ext>
            </a:extLst>
          </p:cNvPr>
          <p:cNvSpPr/>
          <p:nvPr/>
        </p:nvSpPr>
        <p:spPr>
          <a:xfrm>
            <a:off x="441624" y="2428586"/>
            <a:ext cx="5654376" cy="1480474"/>
          </a:xfrm>
          <a:prstGeom prst="roundRect">
            <a:avLst/>
          </a:prstGeom>
          <a:solidFill>
            <a:srgbClr val="FBF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10;&#10;Description automatically generated">
            <a:extLst>
              <a:ext uri="{FF2B5EF4-FFF2-40B4-BE49-F238E27FC236}">
                <a16:creationId xmlns:a16="http://schemas.microsoft.com/office/drawing/2014/main" id="{D8BFA992-309E-7742-A298-66A3CAC6E605}"/>
              </a:ext>
            </a:extLst>
          </p:cNvPr>
          <p:cNvPicPr>
            <a:picLocks noChangeAspect="1"/>
          </p:cNvPicPr>
          <p:nvPr/>
        </p:nvPicPr>
        <p:blipFill>
          <a:blip r:embed="rId4"/>
          <a:stretch>
            <a:fillRect/>
          </a:stretch>
        </p:blipFill>
        <p:spPr>
          <a:xfrm>
            <a:off x="634279" y="2582346"/>
            <a:ext cx="521914" cy="503917"/>
          </a:xfrm>
          <a:prstGeom prst="rect">
            <a:avLst/>
          </a:prstGeom>
        </p:spPr>
      </p:pic>
      <p:sp>
        <p:nvSpPr>
          <p:cNvPr id="18" name="TextBox 17">
            <a:extLst>
              <a:ext uri="{FF2B5EF4-FFF2-40B4-BE49-F238E27FC236}">
                <a16:creationId xmlns:a16="http://schemas.microsoft.com/office/drawing/2014/main" id="{195BD7D2-8C33-B54D-992D-CDEFD1E72BED}"/>
              </a:ext>
            </a:extLst>
          </p:cNvPr>
          <p:cNvSpPr txBox="1"/>
          <p:nvPr/>
        </p:nvSpPr>
        <p:spPr>
          <a:xfrm>
            <a:off x="1300625" y="2695300"/>
            <a:ext cx="4650943" cy="667246"/>
          </a:xfrm>
          <a:prstGeom prst="rect">
            <a:avLst/>
          </a:prstGeom>
          <a:noFill/>
        </p:spPr>
        <p:txBody>
          <a:bodyPr wrap="square" lIns="0" tIns="251999" rIns="144000" bIns="0" rtlCol="0" anchor="ctr" anchorCtr="0">
            <a:noAutofit/>
          </a:bodyPr>
          <a:lstStyle/>
          <a:p>
            <a:r>
              <a:rPr lang="en-IE" sz="1800" b="1" i="0" kern="1200" dirty="0">
                <a:solidFill>
                  <a:srgbClr val="900170"/>
                </a:solidFill>
                <a:effectLst/>
                <a:latin typeface="Arial" panose="020B0604020202020204" pitchFamily="34" charset="0"/>
                <a:ea typeface="+mn-ea"/>
                <a:cs typeface="Arial" panose="020B0604020202020204" pitchFamily="34" charset="0"/>
              </a:rPr>
              <a:t>Turn and Talk  </a:t>
            </a:r>
            <a:r>
              <a:rPr lang="en-US" sz="2000" dirty="0">
                <a:latin typeface="Arial" panose="020B0604020202020204" pitchFamily="34" charset="0"/>
                <a:cs typeface="Arial" panose="020B0604020202020204" pitchFamily="34" charset="0"/>
              </a:rPr>
              <a:t>When you compare lengths of two objects, why is it important to line up the objects on one end?</a:t>
            </a:r>
            <a:endParaRPr lang="en-US" dirty="0">
              <a:latin typeface="Arial" panose="020B0604020202020204" pitchFamily="34" charset="0"/>
              <a:cs typeface="Arial" panose="020B0604020202020204" pitchFamily="34" charset="0"/>
            </a:endParaRPr>
          </a:p>
        </p:txBody>
      </p:sp>
      <p:sp>
        <p:nvSpPr>
          <p:cNvPr id="28" name="Rounded Rectangle 27">
            <a:hlinkClick r:id="rId5" action="ppaction://hlinksldjump" highlightClick="1"/>
            <a:extLst>
              <a:ext uri="{FF2B5EF4-FFF2-40B4-BE49-F238E27FC236}">
                <a16:creationId xmlns:a16="http://schemas.microsoft.com/office/drawing/2014/main" id="{8C51ED36-2C7A-384B-985E-4F079696E452}"/>
              </a:ext>
            </a:extLst>
          </p:cNvPr>
          <p:cNvSpPr/>
          <p:nvPr/>
        </p:nvSpPr>
        <p:spPr>
          <a:xfrm>
            <a:off x="1189530"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9" name="Rounded Rectangle 28">
            <a:hlinkClick r:id="rId6" action="ppaction://hlinksldjump"/>
            <a:extLst>
              <a:ext uri="{FF2B5EF4-FFF2-40B4-BE49-F238E27FC236}">
                <a16:creationId xmlns:a16="http://schemas.microsoft.com/office/drawing/2014/main" id="{CF980A59-1079-1A46-91F0-767438D3143A}"/>
              </a:ext>
            </a:extLst>
          </p:cNvPr>
          <p:cNvSpPr/>
          <p:nvPr/>
        </p:nvSpPr>
        <p:spPr>
          <a:xfrm>
            <a:off x="249199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0" name="Rounded Rectangle 29">
            <a:hlinkClick r:id="rId7" action="ppaction://hlinksldjump"/>
            <a:extLst>
              <a:ext uri="{FF2B5EF4-FFF2-40B4-BE49-F238E27FC236}">
                <a16:creationId xmlns:a16="http://schemas.microsoft.com/office/drawing/2014/main" id="{CD062ECA-87C3-0746-BFE5-5F2EF4CD67A1}"/>
              </a:ext>
            </a:extLst>
          </p:cNvPr>
          <p:cNvSpPr/>
          <p:nvPr/>
        </p:nvSpPr>
        <p:spPr>
          <a:xfrm>
            <a:off x="375780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7" name="Rounded Rectangle 36">
            <a:hlinkClick r:id="rId8" action="ppaction://hlinksldjump"/>
            <a:extLst>
              <a:ext uri="{FF2B5EF4-FFF2-40B4-BE49-F238E27FC236}">
                <a16:creationId xmlns:a16="http://schemas.microsoft.com/office/drawing/2014/main" id="{CFFC0565-57C5-1E45-BEC8-00B8D929ECF9}"/>
              </a:ext>
            </a:extLst>
          </p:cNvPr>
          <p:cNvSpPr/>
          <p:nvPr/>
        </p:nvSpPr>
        <p:spPr>
          <a:xfrm>
            <a:off x="506027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8" name="Rounded Rectangle 37">
            <a:hlinkClick r:id="rId9" action="ppaction://hlinksldjump"/>
            <a:extLst>
              <a:ext uri="{FF2B5EF4-FFF2-40B4-BE49-F238E27FC236}">
                <a16:creationId xmlns:a16="http://schemas.microsoft.com/office/drawing/2014/main" id="{719A38E4-48B1-3543-9BCA-43E6D1C46A52}"/>
              </a:ext>
            </a:extLst>
          </p:cNvPr>
          <p:cNvSpPr/>
          <p:nvPr/>
        </p:nvSpPr>
        <p:spPr>
          <a:xfrm>
            <a:off x="636273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9" name="Rounded Rectangle 38">
            <a:hlinkClick r:id="rId10" action="ppaction://hlinksldjump"/>
            <a:extLst>
              <a:ext uri="{FF2B5EF4-FFF2-40B4-BE49-F238E27FC236}">
                <a16:creationId xmlns:a16="http://schemas.microsoft.com/office/drawing/2014/main" id="{4EE926D0-95C9-5647-BC3D-7C4C3FA854F8}"/>
              </a:ext>
            </a:extLst>
          </p:cNvPr>
          <p:cNvSpPr/>
          <p:nvPr/>
        </p:nvSpPr>
        <p:spPr>
          <a:xfrm>
            <a:off x="896765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40" name="Rounded Rectangle 39">
            <a:hlinkClick r:id="rId11" action="ppaction://hlinksldjump"/>
            <a:extLst>
              <a:ext uri="{FF2B5EF4-FFF2-40B4-BE49-F238E27FC236}">
                <a16:creationId xmlns:a16="http://schemas.microsoft.com/office/drawing/2014/main" id="{6F344AAB-4C46-7B4E-8773-4F42F9D5BE6C}"/>
              </a:ext>
            </a:extLst>
          </p:cNvPr>
          <p:cNvSpPr/>
          <p:nvPr/>
        </p:nvSpPr>
        <p:spPr>
          <a:xfrm>
            <a:off x="1027011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1" name="Rounded Rectangle 40">
            <a:hlinkClick r:id="rId12" action="ppaction://hlinksldjump"/>
            <a:extLst>
              <a:ext uri="{FF2B5EF4-FFF2-40B4-BE49-F238E27FC236}">
                <a16:creationId xmlns:a16="http://schemas.microsoft.com/office/drawing/2014/main" id="{492671FE-DDDD-AD41-8AB5-C812DDC9FD2F}"/>
              </a:ext>
            </a:extLst>
          </p:cNvPr>
          <p:cNvSpPr/>
          <p:nvPr/>
        </p:nvSpPr>
        <p:spPr>
          <a:xfrm>
            <a:off x="766519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2" name="Rectangle 21">
            <a:extLst>
              <a:ext uri="{FF2B5EF4-FFF2-40B4-BE49-F238E27FC236}">
                <a16:creationId xmlns:a16="http://schemas.microsoft.com/office/drawing/2014/main" id="{99A6006E-AC9A-4BC3-AB89-84D1498751E5}"/>
              </a:ext>
            </a:extLst>
          </p:cNvPr>
          <p:cNvSpPr/>
          <p:nvPr/>
        </p:nvSpPr>
        <p:spPr>
          <a:xfrm rot="16200000">
            <a:off x="11191565" y="5431096"/>
            <a:ext cx="1768982" cy="281315"/>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 Image Credits: ©Houghton Mifflin Harcourt</a:t>
            </a:r>
            <a:endParaRPr lang="en-US" sz="600" kern="1200" dirty="0">
              <a:solidFill>
                <a:schemeClr val="tx1"/>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911FB03-44BC-416F-B7E4-F83485FEB966}"/>
              </a:ext>
            </a:extLst>
          </p:cNvPr>
          <p:cNvSpPr txBox="1"/>
          <p:nvPr/>
        </p:nvSpPr>
        <p:spPr>
          <a:xfrm>
            <a:off x="6564412" y="3327581"/>
            <a:ext cx="5484446" cy="224676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How do you compare objects</a:t>
            </a:r>
          </a:p>
          <a:p>
            <a:r>
              <a:rPr lang="en-US" sz="2800" b="1" dirty="0">
                <a:latin typeface="Arial" panose="020B0604020202020204" pitchFamily="34" charset="0"/>
                <a:cs typeface="Arial" panose="020B0604020202020204" pitchFamily="34" charset="0"/>
              </a:rPr>
              <a:t>of different lengths?</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Draw a picture to show the </a:t>
            </a:r>
          </a:p>
          <a:p>
            <a:r>
              <a:rPr lang="en-US" sz="2800" b="1" dirty="0">
                <a:latin typeface="Arial" panose="020B0604020202020204" pitchFamily="34" charset="0"/>
                <a:cs typeface="Arial" panose="020B0604020202020204" pitchFamily="34" charset="0"/>
              </a:rPr>
              <a:t>objects.</a:t>
            </a:r>
          </a:p>
        </p:txBody>
      </p:sp>
      <p:pic>
        <p:nvPicPr>
          <p:cNvPr id="27" name="Picture 26">
            <a:extLst>
              <a:ext uri="{FF2B5EF4-FFF2-40B4-BE49-F238E27FC236}">
                <a16:creationId xmlns:a16="http://schemas.microsoft.com/office/drawing/2014/main" id="{679E19C2-114D-4708-8BFE-99560D42A4A4}"/>
              </a:ext>
            </a:extLst>
          </p:cNvPr>
          <p:cNvPicPr>
            <a:picLocks noChangeAspect="1"/>
          </p:cNvPicPr>
          <p:nvPr/>
        </p:nvPicPr>
        <p:blipFill>
          <a:blip r:embed="rId13"/>
          <a:srcRect/>
          <a:stretch/>
        </p:blipFill>
        <p:spPr>
          <a:xfrm>
            <a:off x="6663690" y="951732"/>
            <a:ext cx="5299710" cy="2222459"/>
          </a:xfrm>
          <a:prstGeom prst="rect">
            <a:avLst/>
          </a:prstGeom>
        </p:spPr>
      </p:pic>
    </p:spTree>
    <p:extLst>
      <p:ext uri="{BB962C8B-B14F-4D97-AF65-F5344CB8AC3E}">
        <p14:creationId xmlns:p14="http://schemas.microsoft.com/office/powerpoint/2010/main" val="3684348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1347</Words>
  <Application>Microsoft Office PowerPoint</Application>
  <PresentationFormat>Widescreen</PresentationFormat>
  <Paragraphs>166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 Jessica</dc:creator>
  <cp:lastModifiedBy>Banko, Amy</cp:lastModifiedBy>
  <cp:revision>56</cp:revision>
  <dcterms:created xsi:type="dcterms:W3CDTF">2020-01-13T15:52:10Z</dcterms:created>
  <dcterms:modified xsi:type="dcterms:W3CDTF">2020-04-03T18:09:46Z</dcterms:modified>
</cp:coreProperties>
</file>